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Lst>
  <p:sldSz cx="9144000" cy="6858000" type="screen4x3"/>
  <p:notesSz cx="6889750" cy="9607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87" autoAdjust="0"/>
    <p:restoredTop sz="94660"/>
  </p:normalViewPr>
  <p:slideViewPr>
    <p:cSldViewPr>
      <p:cViewPr>
        <p:scale>
          <a:sx n="90" d="100"/>
          <a:sy n="90" d="100"/>
        </p:scale>
        <p:origin x="-1062" y="7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B9F7D4-37A3-4BF9-B7CE-3475F5A80331}"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FE5BC-9290-4544-9012-6EA7FA1C8EF5}" type="slidenum">
              <a:rPr lang="en-US" smtClean="0"/>
              <a:t>‹nr.›</a:t>
            </a:fld>
            <a:endParaRPr lang="en-US"/>
          </a:p>
        </p:txBody>
      </p:sp>
    </p:spTree>
    <p:extLst>
      <p:ext uri="{BB962C8B-B14F-4D97-AF65-F5344CB8AC3E}">
        <p14:creationId xmlns:p14="http://schemas.microsoft.com/office/powerpoint/2010/main" val="1101431261"/>
      </p:ext>
    </p:extLst>
  </p:cSld>
  <p:clrMapOvr>
    <a:masterClrMapping/>
  </p:clrMapOvr>
  <mc:AlternateContent xmlns:mc="http://schemas.openxmlformats.org/markup-compatibility/2006" xmlns:p14="http://schemas.microsoft.com/office/powerpoint/2010/main">
    <mc:Choice Requires="p14">
      <p:transition spd="slow" p14:dur="2500">
        <p:dissolve/>
        <p:sndAc>
          <p:stSnd>
            <p:snd r:embed="rId1" name="applause.wav"/>
          </p:stSnd>
        </p:sndAc>
      </p:transition>
    </mc:Choice>
    <mc:Fallback xmlns="">
      <p:transition spd="slow">
        <p:dissolve/>
        <p:sndAc>
          <p:stSnd>
            <p:snd r:embed="rId3" name="applaus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9F7D4-37A3-4BF9-B7CE-3475F5A80331}"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FE5BC-9290-4544-9012-6EA7FA1C8EF5}" type="slidenum">
              <a:rPr lang="en-US" smtClean="0"/>
              <a:t>‹nr.›</a:t>
            </a:fld>
            <a:endParaRPr lang="en-US"/>
          </a:p>
        </p:txBody>
      </p:sp>
    </p:spTree>
    <p:extLst>
      <p:ext uri="{BB962C8B-B14F-4D97-AF65-F5344CB8AC3E}">
        <p14:creationId xmlns:p14="http://schemas.microsoft.com/office/powerpoint/2010/main" val="3985694362"/>
      </p:ext>
    </p:extLst>
  </p:cSld>
  <p:clrMapOvr>
    <a:masterClrMapping/>
  </p:clrMapOvr>
  <mc:AlternateContent xmlns:mc="http://schemas.openxmlformats.org/markup-compatibility/2006" xmlns:p14="http://schemas.microsoft.com/office/powerpoint/2010/main">
    <mc:Choice Requires="p14">
      <p:transition spd="slow" p14:dur="2500">
        <p:dissolve/>
        <p:sndAc>
          <p:stSnd>
            <p:snd r:embed="rId1" name="applause.wav"/>
          </p:stSnd>
        </p:sndAc>
      </p:transition>
    </mc:Choice>
    <mc:Fallback xmlns="">
      <p:transition spd="slow">
        <p:dissolve/>
        <p:sndAc>
          <p:stSnd>
            <p:snd r:embed="rId3" name="applaus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9F7D4-37A3-4BF9-B7CE-3475F5A80331}"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FE5BC-9290-4544-9012-6EA7FA1C8EF5}" type="slidenum">
              <a:rPr lang="en-US" smtClean="0"/>
              <a:t>‹nr.›</a:t>
            </a:fld>
            <a:endParaRPr lang="en-US"/>
          </a:p>
        </p:txBody>
      </p:sp>
    </p:spTree>
    <p:extLst>
      <p:ext uri="{BB962C8B-B14F-4D97-AF65-F5344CB8AC3E}">
        <p14:creationId xmlns:p14="http://schemas.microsoft.com/office/powerpoint/2010/main" val="2899871836"/>
      </p:ext>
    </p:extLst>
  </p:cSld>
  <p:clrMapOvr>
    <a:masterClrMapping/>
  </p:clrMapOvr>
  <mc:AlternateContent xmlns:mc="http://schemas.openxmlformats.org/markup-compatibility/2006" xmlns:p14="http://schemas.microsoft.com/office/powerpoint/2010/main">
    <mc:Choice Requires="p14">
      <p:transition spd="slow" p14:dur="2500">
        <p:dissolve/>
        <p:sndAc>
          <p:stSnd>
            <p:snd r:embed="rId1" name="applause.wav"/>
          </p:stSnd>
        </p:sndAc>
      </p:transition>
    </mc:Choice>
    <mc:Fallback xmlns="">
      <p:transition spd="slow">
        <p:dissolve/>
        <p:sndAc>
          <p:stSnd>
            <p:snd r:embed="rId3" name="applaus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9F7D4-37A3-4BF9-B7CE-3475F5A80331}"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FE5BC-9290-4544-9012-6EA7FA1C8EF5}" type="slidenum">
              <a:rPr lang="en-US" smtClean="0"/>
              <a:t>‹nr.›</a:t>
            </a:fld>
            <a:endParaRPr lang="en-US"/>
          </a:p>
        </p:txBody>
      </p:sp>
    </p:spTree>
    <p:extLst>
      <p:ext uri="{BB962C8B-B14F-4D97-AF65-F5344CB8AC3E}">
        <p14:creationId xmlns:p14="http://schemas.microsoft.com/office/powerpoint/2010/main" val="53039601"/>
      </p:ext>
    </p:extLst>
  </p:cSld>
  <p:clrMapOvr>
    <a:masterClrMapping/>
  </p:clrMapOvr>
  <mc:AlternateContent xmlns:mc="http://schemas.openxmlformats.org/markup-compatibility/2006" xmlns:p14="http://schemas.microsoft.com/office/powerpoint/2010/main">
    <mc:Choice Requires="p14">
      <p:transition spd="slow" p14:dur="2500">
        <p:dissolve/>
        <p:sndAc>
          <p:stSnd>
            <p:snd r:embed="rId1" name="applause.wav"/>
          </p:stSnd>
        </p:sndAc>
      </p:transition>
    </mc:Choice>
    <mc:Fallback xmlns="">
      <p:transition spd="slow">
        <p:dissolve/>
        <p:sndAc>
          <p:stSnd>
            <p:snd r:embed="rId3" name="applaus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9F7D4-37A3-4BF9-B7CE-3475F5A80331}"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FE5BC-9290-4544-9012-6EA7FA1C8EF5}" type="slidenum">
              <a:rPr lang="en-US" smtClean="0"/>
              <a:t>‹nr.›</a:t>
            </a:fld>
            <a:endParaRPr lang="en-US"/>
          </a:p>
        </p:txBody>
      </p:sp>
    </p:spTree>
    <p:extLst>
      <p:ext uri="{BB962C8B-B14F-4D97-AF65-F5344CB8AC3E}">
        <p14:creationId xmlns:p14="http://schemas.microsoft.com/office/powerpoint/2010/main" val="3261075862"/>
      </p:ext>
    </p:extLst>
  </p:cSld>
  <p:clrMapOvr>
    <a:masterClrMapping/>
  </p:clrMapOvr>
  <mc:AlternateContent xmlns:mc="http://schemas.openxmlformats.org/markup-compatibility/2006" xmlns:p14="http://schemas.microsoft.com/office/powerpoint/2010/main">
    <mc:Choice Requires="p14">
      <p:transition spd="slow" p14:dur="2500">
        <p:dissolve/>
        <p:sndAc>
          <p:stSnd>
            <p:snd r:embed="rId1" name="applause.wav"/>
          </p:stSnd>
        </p:sndAc>
      </p:transition>
    </mc:Choice>
    <mc:Fallback xmlns="">
      <p:transition spd="slow">
        <p:dissolve/>
        <p:sndAc>
          <p:stSnd>
            <p:snd r:embed="rId3" name="applaus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B9F7D4-37A3-4BF9-B7CE-3475F5A80331}"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FE5BC-9290-4544-9012-6EA7FA1C8EF5}" type="slidenum">
              <a:rPr lang="en-US" smtClean="0"/>
              <a:t>‹nr.›</a:t>
            </a:fld>
            <a:endParaRPr lang="en-US"/>
          </a:p>
        </p:txBody>
      </p:sp>
    </p:spTree>
    <p:extLst>
      <p:ext uri="{BB962C8B-B14F-4D97-AF65-F5344CB8AC3E}">
        <p14:creationId xmlns:p14="http://schemas.microsoft.com/office/powerpoint/2010/main" val="575088668"/>
      </p:ext>
    </p:extLst>
  </p:cSld>
  <p:clrMapOvr>
    <a:masterClrMapping/>
  </p:clrMapOvr>
  <mc:AlternateContent xmlns:mc="http://schemas.openxmlformats.org/markup-compatibility/2006" xmlns:p14="http://schemas.microsoft.com/office/powerpoint/2010/main">
    <mc:Choice Requires="p14">
      <p:transition spd="slow" p14:dur="2500">
        <p:dissolve/>
        <p:sndAc>
          <p:stSnd>
            <p:snd r:embed="rId1" name="applause.wav"/>
          </p:stSnd>
        </p:sndAc>
      </p:transition>
    </mc:Choice>
    <mc:Fallback xmlns="">
      <p:transition spd="slow">
        <p:dissolve/>
        <p:sndAc>
          <p:stSnd>
            <p:snd r:embed="rId3" name="applaus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B9F7D4-37A3-4BF9-B7CE-3475F5A80331}"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FE5BC-9290-4544-9012-6EA7FA1C8EF5}" type="slidenum">
              <a:rPr lang="en-US" smtClean="0"/>
              <a:t>‹nr.›</a:t>
            </a:fld>
            <a:endParaRPr lang="en-US"/>
          </a:p>
        </p:txBody>
      </p:sp>
    </p:spTree>
    <p:extLst>
      <p:ext uri="{BB962C8B-B14F-4D97-AF65-F5344CB8AC3E}">
        <p14:creationId xmlns:p14="http://schemas.microsoft.com/office/powerpoint/2010/main" val="3955688685"/>
      </p:ext>
    </p:extLst>
  </p:cSld>
  <p:clrMapOvr>
    <a:masterClrMapping/>
  </p:clrMapOvr>
  <mc:AlternateContent xmlns:mc="http://schemas.openxmlformats.org/markup-compatibility/2006" xmlns:p14="http://schemas.microsoft.com/office/powerpoint/2010/main">
    <mc:Choice Requires="p14">
      <p:transition spd="slow" p14:dur="2500">
        <p:dissolve/>
        <p:sndAc>
          <p:stSnd>
            <p:snd r:embed="rId1" name="applause.wav"/>
          </p:stSnd>
        </p:sndAc>
      </p:transition>
    </mc:Choice>
    <mc:Fallback xmlns="">
      <p:transition spd="slow">
        <p:dissolve/>
        <p:sndAc>
          <p:stSnd>
            <p:snd r:embed="rId3" name="applaus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B9F7D4-37A3-4BF9-B7CE-3475F5A80331}"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FE5BC-9290-4544-9012-6EA7FA1C8EF5}" type="slidenum">
              <a:rPr lang="en-US" smtClean="0"/>
              <a:t>‹nr.›</a:t>
            </a:fld>
            <a:endParaRPr lang="en-US"/>
          </a:p>
        </p:txBody>
      </p:sp>
    </p:spTree>
    <p:extLst>
      <p:ext uri="{BB962C8B-B14F-4D97-AF65-F5344CB8AC3E}">
        <p14:creationId xmlns:p14="http://schemas.microsoft.com/office/powerpoint/2010/main" val="949420564"/>
      </p:ext>
    </p:extLst>
  </p:cSld>
  <p:clrMapOvr>
    <a:masterClrMapping/>
  </p:clrMapOvr>
  <mc:AlternateContent xmlns:mc="http://schemas.openxmlformats.org/markup-compatibility/2006" xmlns:p14="http://schemas.microsoft.com/office/powerpoint/2010/main">
    <mc:Choice Requires="p14">
      <p:transition spd="slow" p14:dur="2500">
        <p:dissolve/>
        <p:sndAc>
          <p:stSnd>
            <p:snd r:embed="rId1" name="applause.wav"/>
          </p:stSnd>
        </p:sndAc>
      </p:transition>
    </mc:Choice>
    <mc:Fallback xmlns="">
      <p:transition spd="slow">
        <p:dissolve/>
        <p:sndAc>
          <p:stSnd>
            <p:snd r:embed="rId3" name="applaus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9F7D4-37A3-4BF9-B7CE-3475F5A80331}"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FE5BC-9290-4544-9012-6EA7FA1C8EF5}" type="slidenum">
              <a:rPr lang="en-US" smtClean="0"/>
              <a:t>‹nr.›</a:t>
            </a:fld>
            <a:endParaRPr lang="en-US"/>
          </a:p>
        </p:txBody>
      </p:sp>
    </p:spTree>
    <p:extLst>
      <p:ext uri="{BB962C8B-B14F-4D97-AF65-F5344CB8AC3E}">
        <p14:creationId xmlns:p14="http://schemas.microsoft.com/office/powerpoint/2010/main" val="3048749809"/>
      </p:ext>
    </p:extLst>
  </p:cSld>
  <p:clrMapOvr>
    <a:masterClrMapping/>
  </p:clrMapOvr>
  <mc:AlternateContent xmlns:mc="http://schemas.openxmlformats.org/markup-compatibility/2006" xmlns:p14="http://schemas.microsoft.com/office/powerpoint/2010/main">
    <mc:Choice Requires="p14">
      <p:transition spd="slow" p14:dur="2500">
        <p:dissolve/>
        <p:sndAc>
          <p:stSnd>
            <p:snd r:embed="rId1" name="applause.wav"/>
          </p:stSnd>
        </p:sndAc>
      </p:transition>
    </mc:Choice>
    <mc:Fallback xmlns="">
      <p:transition spd="slow">
        <p:dissolve/>
        <p:sndAc>
          <p:stSnd>
            <p:snd r:embed="rId3" name="applaus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9F7D4-37A3-4BF9-B7CE-3475F5A80331}"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FE5BC-9290-4544-9012-6EA7FA1C8EF5}" type="slidenum">
              <a:rPr lang="en-US" smtClean="0"/>
              <a:t>‹nr.›</a:t>
            </a:fld>
            <a:endParaRPr lang="en-US"/>
          </a:p>
        </p:txBody>
      </p:sp>
    </p:spTree>
    <p:extLst>
      <p:ext uri="{BB962C8B-B14F-4D97-AF65-F5344CB8AC3E}">
        <p14:creationId xmlns:p14="http://schemas.microsoft.com/office/powerpoint/2010/main" val="681081240"/>
      </p:ext>
    </p:extLst>
  </p:cSld>
  <p:clrMapOvr>
    <a:masterClrMapping/>
  </p:clrMapOvr>
  <mc:AlternateContent xmlns:mc="http://schemas.openxmlformats.org/markup-compatibility/2006" xmlns:p14="http://schemas.microsoft.com/office/powerpoint/2010/main">
    <mc:Choice Requires="p14">
      <p:transition spd="slow" p14:dur="2500">
        <p:dissolve/>
        <p:sndAc>
          <p:stSnd>
            <p:snd r:embed="rId1" name="applause.wav"/>
          </p:stSnd>
        </p:sndAc>
      </p:transition>
    </mc:Choice>
    <mc:Fallback xmlns="">
      <p:transition spd="slow">
        <p:dissolve/>
        <p:sndAc>
          <p:stSnd>
            <p:snd r:embed="rId3" name="applaus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9F7D4-37A3-4BF9-B7CE-3475F5A80331}"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FE5BC-9290-4544-9012-6EA7FA1C8EF5}" type="slidenum">
              <a:rPr lang="en-US" smtClean="0"/>
              <a:t>‹nr.›</a:t>
            </a:fld>
            <a:endParaRPr lang="en-US"/>
          </a:p>
        </p:txBody>
      </p:sp>
    </p:spTree>
    <p:extLst>
      <p:ext uri="{BB962C8B-B14F-4D97-AF65-F5344CB8AC3E}">
        <p14:creationId xmlns:p14="http://schemas.microsoft.com/office/powerpoint/2010/main" val="3466116025"/>
      </p:ext>
    </p:extLst>
  </p:cSld>
  <p:clrMapOvr>
    <a:masterClrMapping/>
  </p:clrMapOvr>
  <mc:AlternateContent xmlns:mc="http://schemas.openxmlformats.org/markup-compatibility/2006" xmlns:p14="http://schemas.microsoft.com/office/powerpoint/2010/main">
    <mc:Choice Requires="p14">
      <p:transition spd="slow" p14:dur="2500">
        <p:dissolve/>
        <p:sndAc>
          <p:stSnd>
            <p:snd r:embed="rId1" name="applause.wav"/>
          </p:stSnd>
        </p:sndAc>
      </p:transition>
    </mc:Choice>
    <mc:Fallback xmlns="">
      <p:transition spd="slow">
        <p:dissolve/>
        <p:sndAc>
          <p:stSnd>
            <p:snd r:embed="rId3" name="applaus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32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9F7D4-37A3-4BF9-B7CE-3475F5A80331}" type="datetimeFigureOut">
              <a:rPr lang="en-US" smtClean="0"/>
              <a:t>12/8/2022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FE5BC-9290-4544-9012-6EA7FA1C8EF5}" type="slidenum">
              <a:rPr lang="en-US" smtClean="0"/>
              <a:t>‹nr.›</a:t>
            </a:fld>
            <a:endParaRPr lang="en-US"/>
          </a:p>
        </p:txBody>
      </p:sp>
    </p:spTree>
    <p:extLst>
      <p:ext uri="{BB962C8B-B14F-4D97-AF65-F5344CB8AC3E}">
        <p14:creationId xmlns:p14="http://schemas.microsoft.com/office/powerpoint/2010/main" val="476557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dissolve/>
        <p:sndAc>
          <p:stSnd>
            <p:snd r:embed="rId13" name="applause.wav"/>
          </p:stSnd>
        </p:sndAc>
      </p:transition>
    </mc:Choice>
    <mc:Fallback xmlns="">
      <p:transition spd="slow">
        <p:dissolve/>
        <p:sndAc>
          <p:stSnd>
            <p:snd r:embed="rId15" name="applause.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oleObject" Target="../embeddings/oleObject2.bin"/><Relationship Id="rId12"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98619" y="1270434"/>
            <a:ext cx="2692581" cy="3970318"/>
          </a:xfrm>
          <a:prstGeom prst="rect">
            <a:avLst/>
          </a:prstGeom>
        </p:spPr>
        <p:txBody>
          <a:bodyPr wrap="square">
            <a:spAutoFit/>
          </a:bodyPr>
          <a:lstStyle/>
          <a:p>
            <a:pPr algn="just" rtl="1"/>
            <a:r>
              <a:rPr lang="ar-IQ" sz="1200" b="1" dirty="0"/>
              <a:t>تعتبر </a:t>
            </a:r>
            <a:r>
              <a:rPr lang="ar-IQ" sz="1200" b="1" dirty="0" smtClean="0">
                <a:solidFill>
                  <a:srgbClr val="002060"/>
                </a:solidFill>
              </a:rPr>
              <a:t>(</a:t>
            </a:r>
            <a:r>
              <a:rPr lang="en-US" sz="1200" b="1" dirty="0" smtClean="0">
                <a:solidFill>
                  <a:srgbClr val="002060"/>
                </a:solidFill>
              </a:rPr>
              <a:t>  Integrated-ATPL (A</a:t>
            </a:r>
            <a:r>
              <a:rPr lang="ar-IQ" sz="1200" b="1" dirty="0" smtClean="0"/>
              <a:t>اقصر </a:t>
            </a:r>
            <a:r>
              <a:rPr lang="ar-IQ" sz="1200" b="1" dirty="0"/>
              <a:t>الطرق </a:t>
            </a:r>
            <a:r>
              <a:rPr lang="ar-IQ" sz="1200" b="1" dirty="0" smtClean="0"/>
              <a:t>فعاليةللحصول </a:t>
            </a:r>
            <a:r>
              <a:rPr lang="ar-IQ" sz="1200" b="1" dirty="0"/>
              <a:t>على  وظيفة مهنية في شركات الطيران ,  حيث اثبتت جدارة و ثقة عالية من جميع العملاء المتعاملين معها  . حاليا يوجد </a:t>
            </a:r>
            <a:r>
              <a:rPr lang="ar-IQ" sz="1200" b="1" dirty="0" smtClean="0"/>
              <a:t>في اكاديمية تعليم </a:t>
            </a:r>
            <a:r>
              <a:rPr lang="ar-IQ" sz="1200" b="1" dirty="0"/>
              <a:t>و تدريب الطيران  </a:t>
            </a:r>
            <a:r>
              <a:rPr lang="ar-IQ" sz="1200" b="1" dirty="0" smtClean="0"/>
              <a:t>العديد من الطلاب </a:t>
            </a:r>
            <a:r>
              <a:rPr lang="ar-IQ" sz="1200" b="1" dirty="0"/>
              <a:t>تحت برنامج ال </a:t>
            </a:r>
            <a:r>
              <a:rPr lang="ar-IQ" sz="1200" b="1" dirty="0" smtClean="0"/>
              <a:t>(</a:t>
            </a:r>
            <a:r>
              <a:rPr lang="en-US" sz="1200" b="1" dirty="0" smtClean="0"/>
              <a:t>0-ATPL (A</a:t>
            </a:r>
            <a:r>
              <a:rPr lang="ar-IQ" sz="1200" b="1" dirty="0" smtClean="0"/>
              <a:t> غير ان البرنامج الاول مفضل لان </a:t>
            </a:r>
            <a:r>
              <a:rPr lang="ar-IQ" sz="1200" b="1" dirty="0"/>
              <a:t>مدة التدريب </a:t>
            </a:r>
            <a:r>
              <a:rPr lang="ar-IQ" sz="1200" b="1" dirty="0" smtClean="0"/>
              <a:t>اقل وتعتمد </a:t>
            </a:r>
            <a:r>
              <a:rPr lang="ar-IQ" sz="1200" b="1" dirty="0"/>
              <a:t>على الاستعداد و المهارات الذاتية </a:t>
            </a:r>
            <a:r>
              <a:rPr lang="ar-IQ" sz="1200" b="1" dirty="0" smtClean="0"/>
              <a:t>للطالب ومدى </a:t>
            </a:r>
            <a:r>
              <a:rPr lang="ar-IQ" sz="1200" b="1" dirty="0"/>
              <a:t>استعداده لمواصلة التدريب و </a:t>
            </a:r>
            <a:r>
              <a:rPr lang="ar-IQ" sz="1200" b="1" dirty="0" smtClean="0"/>
              <a:t>التعلم ولا يشتر</a:t>
            </a:r>
            <a:r>
              <a:rPr lang="ar-SA" sz="1200" b="1" dirty="0" smtClean="0"/>
              <a:t>ط</a:t>
            </a:r>
            <a:r>
              <a:rPr lang="en-US" sz="1200" b="1" dirty="0" smtClean="0"/>
              <a:t> </a:t>
            </a:r>
            <a:r>
              <a:rPr lang="ar-IQ" sz="1200" b="1" dirty="0" smtClean="0"/>
              <a:t> فيها </a:t>
            </a:r>
            <a:r>
              <a:rPr lang="en-US" sz="1200" b="1" dirty="0" smtClean="0"/>
              <a:t>PPL</a:t>
            </a:r>
            <a:r>
              <a:rPr lang="ar-IQ" sz="1200" b="1" dirty="0" smtClean="0"/>
              <a:t> </a:t>
            </a:r>
            <a:r>
              <a:rPr lang="en-US" sz="1200" b="1" dirty="0" smtClean="0"/>
              <a:t>.</a:t>
            </a:r>
            <a:r>
              <a:rPr lang="ar-IQ" sz="1200" b="1" dirty="0" smtClean="0"/>
              <a:t>لهذا تفضله شركات الطيران لعدم استفادتها من برنامج </a:t>
            </a:r>
            <a:r>
              <a:rPr lang="en-US" sz="1200" b="1" dirty="0" smtClean="0"/>
              <a:t>PP</a:t>
            </a:r>
            <a:r>
              <a:rPr lang="en-US" sz="1200" b="1" dirty="0"/>
              <a:t>L</a:t>
            </a:r>
            <a:endParaRPr lang="en-US" sz="1200" b="1" dirty="0" smtClean="0"/>
          </a:p>
          <a:p>
            <a:pPr algn="just" rtl="1"/>
            <a:r>
              <a:rPr lang="ar-IQ" sz="1200" b="1" dirty="0" smtClean="0"/>
              <a:t>ويمكن </a:t>
            </a:r>
            <a:r>
              <a:rPr lang="ar-IQ" sz="1200" b="1" dirty="0"/>
              <a:t>للطالب المتدرب ان ينجز في </a:t>
            </a:r>
            <a:r>
              <a:rPr lang="ar-IQ" sz="1200" b="1" dirty="0" smtClean="0"/>
              <a:t>غضون </a:t>
            </a:r>
            <a:r>
              <a:rPr lang="ar-IQ" sz="1200" b="1" dirty="0"/>
              <a:t>اقل من </a:t>
            </a:r>
            <a:r>
              <a:rPr lang="en-US" sz="1200" b="1" dirty="0" smtClean="0"/>
              <a:t>24</a:t>
            </a:r>
            <a:r>
              <a:rPr lang="ar-IQ" sz="1200" b="1" dirty="0" smtClean="0"/>
              <a:t> </a:t>
            </a:r>
            <a:r>
              <a:rPr lang="ar-IQ" sz="1200" b="1" dirty="0"/>
              <a:t>شهراعملية التدريب بشكل كامل مع الاخذ </a:t>
            </a:r>
            <a:r>
              <a:rPr lang="ar-IQ" sz="1200" b="1" dirty="0" smtClean="0"/>
              <a:t>بالاعتبار </a:t>
            </a:r>
            <a:r>
              <a:rPr lang="ar-IQ" sz="1200" b="1" dirty="0"/>
              <a:t>الوقت </a:t>
            </a:r>
            <a:r>
              <a:rPr lang="ar-IQ" sz="1200" b="1" dirty="0" smtClean="0"/>
              <a:t>اللازم </a:t>
            </a:r>
            <a:r>
              <a:rPr lang="ar-IQ" sz="1200" b="1" dirty="0"/>
              <a:t>لتنفيذ الدورات النظرية والعملية . ان هذا البرنامج التعليمي معتمد في جميع دول الاتحاد الاوربي و متفق عليه .</a:t>
            </a:r>
          </a:p>
          <a:p>
            <a:pPr algn="just" rtl="1"/>
            <a:r>
              <a:rPr lang="ar-IQ" sz="1200" b="1" dirty="0"/>
              <a:t>لدى </a:t>
            </a:r>
            <a:r>
              <a:rPr lang="ar-IQ" sz="1200" b="1" dirty="0" smtClean="0"/>
              <a:t>اكاديمية </a:t>
            </a:r>
            <a:r>
              <a:rPr lang="ar-IQ" sz="1200" b="1" dirty="0"/>
              <a:t>الاجنحة الفضية  تعاون منظم و مستمر مع </a:t>
            </a:r>
            <a:r>
              <a:rPr lang="ar-IQ" sz="1200" b="1" dirty="0" smtClean="0"/>
              <a:t>أكاديمية الطيران البولندية</a:t>
            </a:r>
            <a:r>
              <a:rPr lang="en-US" sz="1200" b="1" dirty="0" smtClean="0"/>
              <a:t>GFA  </a:t>
            </a:r>
            <a:r>
              <a:rPr lang="ar-IQ" sz="1200" b="1" dirty="0"/>
              <a:t>لامتلاكها الخبرة الواسعة في مجال الطيران , وتعمل على  تدريب كوادر اكاديميتنا و تطويرهم و كذلك تدعمنا في  مجال التشاور مع ممثلي شركات الطيران الاخرى في مجال </a:t>
            </a:r>
            <a:r>
              <a:rPr lang="ar-IQ" sz="1200" b="1" dirty="0" smtClean="0"/>
              <a:t>التدريب والعمل .</a:t>
            </a:r>
            <a:endParaRPr lang="ar-IQ" sz="1200" b="1" dirty="0"/>
          </a:p>
        </p:txBody>
      </p:sp>
      <p:sp>
        <p:nvSpPr>
          <p:cNvPr id="5" name="Rectangle 4"/>
          <p:cNvSpPr/>
          <p:nvPr/>
        </p:nvSpPr>
        <p:spPr>
          <a:xfrm>
            <a:off x="47279" y="123777"/>
            <a:ext cx="2628899" cy="4339650"/>
          </a:xfrm>
          <a:prstGeom prst="rect">
            <a:avLst/>
          </a:prstGeom>
        </p:spPr>
        <p:txBody>
          <a:bodyPr wrap="square">
            <a:spAutoFit/>
          </a:bodyPr>
          <a:lstStyle/>
          <a:p>
            <a:pPr algn="just" rtl="1"/>
            <a:r>
              <a:rPr lang="ar-IQ" sz="1200" b="1" dirty="0">
                <a:cs typeface="+mj-cs"/>
              </a:rPr>
              <a:t>خلال مرحلة دراسة الطالب </a:t>
            </a:r>
            <a:r>
              <a:rPr lang="ar-IQ" sz="1200" b="1" dirty="0" smtClean="0">
                <a:cs typeface="+mj-cs"/>
              </a:rPr>
              <a:t>لبرنامج </a:t>
            </a:r>
            <a:r>
              <a:rPr lang="en-US" sz="1200" b="1" dirty="0" smtClean="0">
                <a:cs typeface="+mj-cs"/>
              </a:rPr>
              <a:t>Integrated-ATPL(A</a:t>
            </a:r>
            <a:r>
              <a:rPr lang="en-US" sz="1200" b="1" dirty="0">
                <a:cs typeface="+mj-cs"/>
              </a:rPr>
              <a:t>) </a:t>
            </a:r>
            <a:r>
              <a:rPr lang="ar-IQ" sz="1200" b="1" dirty="0">
                <a:cs typeface="+mj-cs"/>
              </a:rPr>
              <a:t>سوف يتمكن الطالب من الحصول على رخصة الطيران </a:t>
            </a:r>
            <a:r>
              <a:rPr lang="ar-IQ" sz="1200" b="1" dirty="0" smtClean="0">
                <a:cs typeface="+mj-cs"/>
              </a:rPr>
              <a:t> </a:t>
            </a:r>
            <a:r>
              <a:rPr lang="ar-IQ" sz="1200" b="1" dirty="0">
                <a:cs typeface="+mj-cs"/>
              </a:rPr>
              <a:t>ومن ضمنها التعلم على مهارات الطيران الليلي  </a:t>
            </a:r>
            <a:r>
              <a:rPr lang="en-US" sz="1200" b="1" dirty="0">
                <a:cs typeface="+mj-cs"/>
              </a:rPr>
              <a:t>VFR </a:t>
            </a:r>
            <a:r>
              <a:rPr lang="en-US" sz="1200" b="1" dirty="0" smtClean="0">
                <a:cs typeface="+mj-cs"/>
              </a:rPr>
              <a:t>NIGHT</a:t>
            </a:r>
            <a:r>
              <a:rPr lang="ar-IQ" sz="1200" b="1" dirty="0" smtClean="0">
                <a:cs typeface="+mj-cs"/>
              </a:rPr>
              <a:t> وكذلك </a:t>
            </a:r>
            <a:r>
              <a:rPr lang="ar-IQ" sz="1200" b="1" dirty="0">
                <a:cs typeface="+mj-cs"/>
              </a:rPr>
              <a:t>يمنح الطالب التخويل بقيادة الطائرة </a:t>
            </a:r>
            <a:r>
              <a:rPr lang="ar-IQ" sz="1200" b="1" dirty="0" smtClean="0">
                <a:cs typeface="+mj-cs"/>
              </a:rPr>
              <a:t>ذات المحركات </a:t>
            </a:r>
            <a:r>
              <a:rPr lang="ar-IQ" sz="1200" b="1" dirty="0">
                <a:cs typeface="+mj-cs"/>
              </a:rPr>
              <a:t>المتعددة </a:t>
            </a:r>
            <a:r>
              <a:rPr lang="ar-IQ" sz="1200" b="1" dirty="0" smtClean="0">
                <a:cs typeface="+mj-cs"/>
              </a:rPr>
              <a:t>(</a:t>
            </a:r>
            <a:r>
              <a:rPr lang="en-US" sz="1200" b="1" dirty="0">
                <a:cs typeface="+mj-cs"/>
              </a:rPr>
              <a:t>MEP(L</a:t>
            </a:r>
            <a:r>
              <a:rPr lang="ar-IQ" sz="1200" b="1" dirty="0" smtClean="0">
                <a:cs typeface="+mj-cs"/>
              </a:rPr>
              <a:t>والتي </a:t>
            </a:r>
            <a:r>
              <a:rPr lang="ar-IQ" sz="1200" b="1" dirty="0">
                <a:cs typeface="+mj-cs"/>
              </a:rPr>
              <a:t>تكون محدودة الرؤيا </a:t>
            </a:r>
            <a:r>
              <a:rPr lang="en-US" sz="1200" b="1" dirty="0">
                <a:cs typeface="+mj-cs"/>
              </a:rPr>
              <a:t>IR(A</a:t>
            </a:r>
            <a:r>
              <a:rPr lang="en-US" sz="1200" b="1" dirty="0" smtClean="0">
                <a:cs typeface="+mj-cs"/>
              </a:rPr>
              <a:t>)</a:t>
            </a:r>
            <a:r>
              <a:rPr lang="ar-IQ" sz="1200" b="1" dirty="0" smtClean="0">
                <a:cs typeface="+mj-cs"/>
              </a:rPr>
              <a:t> </a:t>
            </a:r>
            <a:endParaRPr lang="en-US" sz="1200" b="1" dirty="0">
              <a:cs typeface="+mj-cs"/>
            </a:endParaRPr>
          </a:p>
          <a:p>
            <a:pPr algn="just" rtl="1"/>
            <a:r>
              <a:rPr lang="en-US" sz="1200" b="1" dirty="0" smtClean="0">
                <a:cs typeface="+mj-cs"/>
              </a:rPr>
              <a:t>  </a:t>
            </a:r>
            <a:r>
              <a:rPr lang="ar-IQ" sz="1200" b="1" dirty="0" smtClean="0">
                <a:cs typeface="+mj-cs"/>
              </a:rPr>
              <a:t>يمنح الطالب </a:t>
            </a:r>
            <a:r>
              <a:rPr lang="ar-IQ" sz="1200" b="1" dirty="0">
                <a:cs typeface="+mj-cs"/>
              </a:rPr>
              <a:t>بعد تخرجة واتمامة الفترة المقررة من التدريب العملي والنظري </a:t>
            </a:r>
            <a:r>
              <a:rPr lang="ar-IQ" sz="1200" b="1" dirty="0" smtClean="0">
                <a:cs typeface="+mj-cs"/>
              </a:rPr>
              <a:t>رخصة </a:t>
            </a:r>
            <a:r>
              <a:rPr lang="ar-IQ" sz="1200" b="1" dirty="0">
                <a:cs typeface="+mj-cs"/>
              </a:rPr>
              <a:t>في قيادة الطائرات ذات الاعمال </a:t>
            </a:r>
            <a:r>
              <a:rPr lang="ar-IQ" sz="1200" b="1" dirty="0" smtClean="0">
                <a:cs typeface="+mj-cs"/>
              </a:rPr>
              <a:t>التجارية </a:t>
            </a:r>
            <a:r>
              <a:rPr lang="en-US" sz="1200" b="1" dirty="0" smtClean="0">
                <a:cs typeface="+mj-cs"/>
              </a:rPr>
              <a:t>CPL(A) </a:t>
            </a:r>
            <a:r>
              <a:rPr lang="ar-IQ" sz="1200" b="1" dirty="0">
                <a:cs typeface="+mj-cs"/>
              </a:rPr>
              <a:t>و ذلك بعد انهاء التدريب النظري </a:t>
            </a:r>
            <a:r>
              <a:rPr lang="en-US" sz="1200" b="1" dirty="0">
                <a:cs typeface="+mj-cs"/>
              </a:rPr>
              <a:t>ATPL (A) , </a:t>
            </a:r>
            <a:r>
              <a:rPr lang="ar-IQ" sz="1200" b="1" dirty="0">
                <a:cs typeface="+mj-cs"/>
              </a:rPr>
              <a:t>والتي تتم </a:t>
            </a:r>
            <a:r>
              <a:rPr lang="ar-IQ" sz="1200" b="1" dirty="0" smtClean="0">
                <a:cs typeface="+mj-cs"/>
              </a:rPr>
              <a:t>بعد انجازه تقريبا </a:t>
            </a:r>
            <a:r>
              <a:rPr lang="ar-IQ" sz="1200" b="1" dirty="0">
                <a:cs typeface="+mj-cs"/>
              </a:rPr>
              <a:t>250 ساعة من التدريب الفعلي و الممارسة </a:t>
            </a:r>
            <a:r>
              <a:rPr lang="ar-IQ" sz="1200" b="1" dirty="0" smtClean="0">
                <a:cs typeface="+mj-cs"/>
              </a:rPr>
              <a:t>الميدانية. </a:t>
            </a:r>
            <a:endParaRPr lang="en-US" sz="1200" b="1" dirty="0" smtClean="0">
              <a:cs typeface="+mj-cs"/>
            </a:endParaRPr>
          </a:p>
          <a:p>
            <a:pPr algn="just" rtl="1"/>
            <a:r>
              <a:rPr lang="ar-IQ" sz="1200" b="1" dirty="0" smtClean="0">
                <a:cs typeface="+mj-cs"/>
              </a:rPr>
              <a:t>بمجرد </a:t>
            </a:r>
            <a:r>
              <a:rPr lang="ar-IQ" sz="1200" b="1" dirty="0">
                <a:cs typeface="+mj-cs"/>
              </a:rPr>
              <a:t>دخول الطالب تحت برنامج </a:t>
            </a:r>
            <a:r>
              <a:rPr lang="en-US" sz="1200" b="1" dirty="0" smtClean="0">
                <a:cs typeface="+mj-cs"/>
              </a:rPr>
              <a:t>Integrated-ATPL </a:t>
            </a:r>
            <a:r>
              <a:rPr lang="en-US" sz="1200" b="1" dirty="0">
                <a:cs typeface="+mj-cs"/>
              </a:rPr>
              <a:t>(</a:t>
            </a:r>
            <a:r>
              <a:rPr lang="en-US" sz="1200" b="1" dirty="0" smtClean="0">
                <a:cs typeface="+mj-cs"/>
              </a:rPr>
              <a:t>A) </a:t>
            </a:r>
            <a:r>
              <a:rPr lang="ar-IQ" sz="1200" b="1" dirty="0" smtClean="0">
                <a:cs typeface="+mj-cs"/>
              </a:rPr>
              <a:t>يزود بمنهج </a:t>
            </a:r>
            <a:r>
              <a:rPr lang="ar-IQ" sz="1200" b="1" dirty="0">
                <a:cs typeface="+mj-cs"/>
              </a:rPr>
              <a:t>وكتب تعليمية </a:t>
            </a:r>
            <a:r>
              <a:rPr lang="ar-IQ" sz="1200" b="1" dirty="0" smtClean="0">
                <a:cs typeface="+mj-cs"/>
              </a:rPr>
              <a:t>لبرنامجه</a:t>
            </a:r>
            <a:r>
              <a:rPr lang="en-US" sz="1200" b="1" dirty="0" smtClean="0">
                <a:cs typeface="+mj-cs"/>
              </a:rPr>
              <a:t> </a:t>
            </a:r>
            <a:r>
              <a:rPr lang="ar-IQ" sz="1200" b="1" dirty="0" smtClean="0">
                <a:cs typeface="+mj-cs"/>
              </a:rPr>
              <a:t>النظري</a:t>
            </a:r>
            <a:r>
              <a:rPr lang="en-US" sz="1200" b="1" dirty="0" smtClean="0">
                <a:cs typeface="+mj-cs"/>
              </a:rPr>
              <a:t>  14 </a:t>
            </a:r>
            <a:r>
              <a:rPr lang="ar-SA" sz="1200" b="1" dirty="0" smtClean="0">
                <a:cs typeface="+mj-cs"/>
              </a:rPr>
              <a:t>مادة دراسية تحصصية يدرس</a:t>
            </a:r>
            <a:r>
              <a:rPr lang="en-US" sz="1200" b="1" dirty="0" smtClean="0">
                <a:cs typeface="+mj-cs"/>
              </a:rPr>
              <a:t>750 </a:t>
            </a:r>
            <a:r>
              <a:rPr lang="ar-SA" sz="1200" b="1" dirty="0" smtClean="0">
                <a:cs typeface="+mj-cs"/>
              </a:rPr>
              <a:t>ساعة على مدى </a:t>
            </a:r>
            <a:r>
              <a:rPr lang="en-US" sz="1200" b="1" dirty="0" smtClean="0">
                <a:cs typeface="+mj-cs"/>
              </a:rPr>
              <a:t>7</a:t>
            </a:r>
            <a:r>
              <a:rPr lang="ar-SA" sz="1200" b="1" dirty="0" smtClean="0">
                <a:cs typeface="+mj-cs"/>
              </a:rPr>
              <a:t> اشهر متواصلة ا</a:t>
            </a:r>
            <a:r>
              <a:rPr lang="ar-IQ" sz="1200" b="1" dirty="0" smtClean="0">
                <a:cs typeface="+mj-cs"/>
              </a:rPr>
              <a:t>و</a:t>
            </a:r>
            <a:r>
              <a:rPr lang="ar-SA" sz="1200" b="1" dirty="0" smtClean="0">
                <a:cs typeface="+mj-cs"/>
              </a:rPr>
              <a:t> </a:t>
            </a:r>
            <a:r>
              <a:rPr lang="en-US" sz="1200" b="1" dirty="0" smtClean="0">
                <a:cs typeface="+mj-cs"/>
              </a:rPr>
              <a:t>3</a:t>
            </a:r>
            <a:r>
              <a:rPr lang="ar-SA" sz="1200" b="1" dirty="0" smtClean="0">
                <a:cs typeface="+mj-cs"/>
              </a:rPr>
              <a:t> موديلات دراسية يؤدي امتحاناتها لدى سلطة الطيران المدني البولندية </a:t>
            </a:r>
            <a:r>
              <a:rPr lang="ar-IQ" sz="1200" b="1" dirty="0" smtClean="0">
                <a:cs typeface="+mj-cs"/>
              </a:rPr>
              <a:t>وبعد النجاح يلتحق بالبرنامج العملي وخلالها يتقن </a:t>
            </a:r>
            <a:r>
              <a:rPr lang="ar-IQ" sz="1200" b="1" dirty="0">
                <a:cs typeface="+mj-cs"/>
              </a:rPr>
              <a:t>مهارات الاسعافات الاولية الطبية و </a:t>
            </a:r>
            <a:r>
              <a:rPr lang="ar-IQ" sz="1200" b="1" dirty="0" smtClean="0">
                <a:cs typeface="+mj-cs"/>
              </a:rPr>
              <a:t>مهارات قراءة  </a:t>
            </a:r>
            <a:r>
              <a:rPr lang="ar-IQ" sz="1200" b="1" dirty="0">
                <a:cs typeface="+mj-cs"/>
              </a:rPr>
              <a:t>الخرائط الجوية و المعرفة في تحديد الرسوم المالية المدفوعة  لغرض هبوط الطائرات  في المطارات و تأجير </a:t>
            </a:r>
            <a:r>
              <a:rPr lang="ar-IQ" sz="1200" b="1" dirty="0" smtClean="0">
                <a:cs typeface="+mj-cs"/>
              </a:rPr>
              <a:t>الطائرات وغيرها من المعارف الذي تؤهله للقيادة والادارة </a:t>
            </a:r>
            <a:r>
              <a:rPr lang="ar-IQ" sz="1200" dirty="0" smtClean="0">
                <a:cs typeface="+mj-cs"/>
              </a:rPr>
              <a:t>. </a:t>
            </a:r>
            <a:endParaRPr lang="ar-IQ" sz="1200" dirty="0">
              <a:cs typeface="+mj-cs"/>
            </a:endParaRPr>
          </a:p>
        </p:txBody>
      </p:sp>
      <p:sp>
        <p:nvSpPr>
          <p:cNvPr id="7" name="TextBox 6"/>
          <p:cNvSpPr txBox="1"/>
          <p:nvPr/>
        </p:nvSpPr>
        <p:spPr>
          <a:xfrm>
            <a:off x="228600" y="5181600"/>
            <a:ext cx="8797224" cy="1477328"/>
          </a:xfrm>
          <a:prstGeom prst="rect">
            <a:avLst/>
          </a:prstGeom>
          <a:ln>
            <a:solidFill>
              <a:schemeClr val="accent1"/>
            </a:solidFill>
          </a:ln>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i="1" dirty="0" smtClean="0">
                <a:solidFill>
                  <a:srgbClr val="002060"/>
                </a:solidFill>
              </a:rPr>
              <a:t>Integrated –ATPL(A) Included</a:t>
            </a:r>
          </a:p>
          <a:p>
            <a:r>
              <a:rPr lang="en-US" sz="1200" b="1" i="1" dirty="0" smtClean="0">
                <a:solidFill>
                  <a:srgbClr val="002060"/>
                </a:solidFill>
              </a:rPr>
              <a:t>                                                                                -177 HOURS  Cessna 152/172                                      </a:t>
            </a:r>
            <a:r>
              <a:rPr lang="ar-IQ" sz="1200" b="1" i="1" dirty="0" smtClean="0">
                <a:solidFill>
                  <a:srgbClr val="002060"/>
                </a:solidFill>
              </a:rPr>
              <a:t>  </a:t>
            </a:r>
            <a:r>
              <a:rPr lang="en-US" sz="1200" b="1" i="1" dirty="0" smtClean="0">
                <a:solidFill>
                  <a:srgbClr val="002060"/>
                </a:solidFill>
              </a:rPr>
              <a:t>    - Medical first and second year </a:t>
            </a:r>
          </a:p>
          <a:p>
            <a:r>
              <a:rPr lang="en-US" sz="1200" b="1" i="1" dirty="0" smtClean="0">
                <a:solidFill>
                  <a:srgbClr val="002060"/>
                </a:solidFill>
              </a:rPr>
              <a:t>-VFR  NIGHT                          </a:t>
            </a:r>
            <a:r>
              <a:rPr lang="ar-IQ" sz="1200" b="1" i="1" dirty="0" smtClean="0">
                <a:solidFill>
                  <a:srgbClr val="002060"/>
                </a:solidFill>
              </a:rPr>
              <a:t>                       </a:t>
            </a:r>
            <a:r>
              <a:rPr lang="en-US" sz="1200" b="1" i="1" dirty="0" smtClean="0">
                <a:solidFill>
                  <a:srgbClr val="002060"/>
                </a:solidFill>
              </a:rPr>
              <a:t> </a:t>
            </a:r>
            <a:r>
              <a:rPr lang="ar-IQ" sz="1200" b="1" i="1" dirty="0" smtClean="0">
                <a:solidFill>
                  <a:srgbClr val="002060"/>
                </a:solidFill>
              </a:rPr>
              <a:t> </a:t>
            </a:r>
            <a:r>
              <a:rPr lang="en-US" sz="1200" b="1" i="1" dirty="0" smtClean="0">
                <a:solidFill>
                  <a:srgbClr val="002060"/>
                </a:solidFill>
              </a:rPr>
              <a:t> -23 hours  Piper Seneca  III                                             </a:t>
            </a:r>
            <a:r>
              <a:rPr lang="ar-IQ" sz="1200" b="1" i="1" dirty="0" smtClean="0">
                <a:solidFill>
                  <a:srgbClr val="002060"/>
                </a:solidFill>
              </a:rPr>
              <a:t>  </a:t>
            </a:r>
            <a:r>
              <a:rPr lang="en-US" sz="1200" b="1" i="1" dirty="0" smtClean="0">
                <a:solidFill>
                  <a:srgbClr val="002060"/>
                </a:solidFill>
              </a:rPr>
              <a:t> </a:t>
            </a:r>
            <a:r>
              <a:rPr lang="ar-IQ" sz="1200" b="1" i="1" dirty="0" smtClean="0">
                <a:solidFill>
                  <a:srgbClr val="002060"/>
                </a:solidFill>
              </a:rPr>
              <a:t> </a:t>
            </a:r>
            <a:r>
              <a:rPr lang="en-US" sz="1200" b="1" i="1" dirty="0" smtClean="0">
                <a:solidFill>
                  <a:srgbClr val="002060"/>
                </a:solidFill>
              </a:rPr>
              <a:t>- 24 – 30 months accommodation </a:t>
            </a:r>
          </a:p>
          <a:p>
            <a:r>
              <a:rPr lang="en-US" sz="1200" b="1" i="1" dirty="0" smtClean="0">
                <a:solidFill>
                  <a:srgbClr val="002060"/>
                </a:solidFill>
              </a:rPr>
              <a:t>-ATPL  Ground school         </a:t>
            </a:r>
            <a:r>
              <a:rPr lang="ar-IQ" sz="1200" b="1" i="1" dirty="0" smtClean="0">
                <a:solidFill>
                  <a:srgbClr val="002060"/>
                </a:solidFill>
              </a:rPr>
              <a:t>                        </a:t>
            </a:r>
            <a:r>
              <a:rPr lang="en-US" sz="1200" b="1" i="1" dirty="0" smtClean="0">
                <a:solidFill>
                  <a:srgbClr val="002060"/>
                </a:solidFill>
              </a:rPr>
              <a:t>  - 50 hours  FNPT II Simulator training  MEP (L)            </a:t>
            </a:r>
            <a:r>
              <a:rPr lang="ar-IQ" sz="1200" b="1" i="1" dirty="0" smtClean="0">
                <a:solidFill>
                  <a:srgbClr val="002060"/>
                </a:solidFill>
              </a:rPr>
              <a:t> </a:t>
            </a:r>
            <a:r>
              <a:rPr lang="en-US" sz="1200" b="1" i="1" dirty="0" smtClean="0">
                <a:solidFill>
                  <a:srgbClr val="002060"/>
                </a:solidFill>
              </a:rPr>
              <a:t>  </a:t>
            </a:r>
            <a:r>
              <a:rPr lang="ar-IQ" sz="1200" b="1" i="1" dirty="0" smtClean="0">
                <a:solidFill>
                  <a:srgbClr val="002060"/>
                </a:solidFill>
              </a:rPr>
              <a:t> </a:t>
            </a:r>
            <a:r>
              <a:rPr lang="en-US" sz="1200" b="1" i="1" dirty="0" smtClean="0">
                <a:solidFill>
                  <a:srgbClr val="002060"/>
                </a:solidFill>
              </a:rPr>
              <a:t>- Insurance</a:t>
            </a:r>
          </a:p>
          <a:p>
            <a:pPr marL="171450" indent="-171450">
              <a:buFontTx/>
              <a:buChar char="-"/>
            </a:pPr>
            <a:r>
              <a:rPr lang="en-US" sz="1200" b="1" i="1" dirty="0" smtClean="0">
                <a:solidFill>
                  <a:srgbClr val="002060"/>
                </a:solidFill>
              </a:rPr>
              <a:t>CPL/ME/IR                     </a:t>
            </a:r>
            <a:r>
              <a:rPr lang="ar-IQ" sz="1200" b="1" i="1" dirty="0" smtClean="0">
                <a:solidFill>
                  <a:srgbClr val="002060"/>
                </a:solidFill>
              </a:rPr>
              <a:t> </a:t>
            </a:r>
            <a:r>
              <a:rPr lang="en-US" sz="1200" b="1" i="1" dirty="0" smtClean="0">
                <a:solidFill>
                  <a:srgbClr val="002060"/>
                </a:solidFill>
              </a:rPr>
              <a:t>   </a:t>
            </a:r>
            <a:r>
              <a:rPr lang="ar-IQ" sz="1200" b="1" i="1" dirty="0" smtClean="0">
                <a:solidFill>
                  <a:srgbClr val="002060"/>
                </a:solidFill>
              </a:rPr>
              <a:t>                        </a:t>
            </a:r>
            <a:r>
              <a:rPr lang="en-US" sz="1200" b="1" i="1" dirty="0" smtClean="0">
                <a:solidFill>
                  <a:srgbClr val="002060"/>
                </a:solidFill>
              </a:rPr>
              <a:t>- all CAA  theory and practical exam fees                          - headset, navigation computer</a:t>
            </a:r>
          </a:p>
          <a:p>
            <a:r>
              <a:rPr lang="en-US" sz="1200" b="1" i="1" dirty="0" smtClean="0">
                <a:solidFill>
                  <a:srgbClr val="002060"/>
                </a:solidFill>
              </a:rPr>
              <a:t>-English proficiency test   </a:t>
            </a:r>
            <a:r>
              <a:rPr lang="ar-IQ" sz="1200" b="1" i="1" dirty="0" smtClean="0">
                <a:solidFill>
                  <a:srgbClr val="002060"/>
                </a:solidFill>
              </a:rPr>
              <a:t> </a:t>
            </a:r>
            <a:r>
              <a:rPr lang="en-US" sz="1200" b="1" i="1" dirty="0" smtClean="0">
                <a:solidFill>
                  <a:srgbClr val="002060"/>
                </a:solidFill>
              </a:rPr>
              <a:t>   </a:t>
            </a:r>
            <a:r>
              <a:rPr lang="ar-IQ" sz="1200" b="1" i="1" dirty="0" smtClean="0">
                <a:solidFill>
                  <a:srgbClr val="002060"/>
                </a:solidFill>
              </a:rPr>
              <a:t>                        </a:t>
            </a:r>
            <a:r>
              <a:rPr lang="en-US" sz="1200" b="1" i="1" dirty="0" smtClean="0">
                <a:solidFill>
                  <a:srgbClr val="002060"/>
                </a:solidFill>
              </a:rPr>
              <a:t>- radio operating certificate                                                 - all theory books , rulers , maps </a:t>
            </a:r>
          </a:p>
          <a:p>
            <a:r>
              <a:rPr lang="en-US" sz="1200" b="1" i="1" dirty="0" smtClean="0">
                <a:solidFill>
                  <a:srgbClr val="002060"/>
                </a:solidFill>
              </a:rPr>
              <a:t>             </a:t>
            </a:r>
            <a:r>
              <a:rPr lang="ar-IQ" sz="1200" b="1" i="1" dirty="0" smtClean="0">
                <a:solidFill>
                  <a:srgbClr val="002060"/>
                </a:solidFill>
              </a:rPr>
              <a:t> </a:t>
            </a:r>
          </a:p>
        </p:txBody>
      </p:sp>
      <p:sp>
        <p:nvSpPr>
          <p:cNvPr id="9" name="Rounded Rectangle 8"/>
          <p:cNvSpPr/>
          <p:nvPr/>
        </p:nvSpPr>
        <p:spPr>
          <a:xfrm>
            <a:off x="266131" y="4457934"/>
            <a:ext cx="2438400" cy="609600"/>
          </a:xfrm>
          <a:prstGeom prst="roundRect">
            <a:avLst/>
          </a:prstGeom>
          <a:scene3d>
            <a:camera prst="orthographicFront"/>
            <a:lightRig rig="threePt" dir="t"/>
          </a:scene3d>
          <a:sp3d>
            <a:bevelT prst="convex"/>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IQ" b="1" dirty="0" smtClean="0">
                <a:solidFill>
                  <a:sysClr val="windowText" lastClr="000000"/>
                </a:solidFill>
                <a:cs typeface="+mj-cs"/>
              </a:rPr>
              <a:t>التحق بنا واجعل لمستقبلك معنى</a:t>
            </a:r>
            <a:endParaRPr lang="en-US" b="1" dirty="0">
              <a:solidFill>
                <a:sysClr val="windowText" lastClr="000000"/>
              </a:solidFill>
              <a:cs typeface="+mj-c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50" y="114803"/>
            <a:ext cx="2914650"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463877" y="870719"/>
            <a:ext cx="2510561" cy="1938992"/>
          </a:xfrm>
          <a:prstGeom prst="rect">
            <a:avLst/>
          </a:prstGeom>
          <a:noFill/>
        </p:spPr>
        <p:txBody>
          <a:bodyPr wrap="square" rtlCol="0">
            <a:spAutoFit/>
          </a:bodyPr>
          <a:lstStyle/>
          <a:p>
            <a:pPr algn="just" rtl="1"/>
            <a:r>
              <a:rPr lang="ar-IQ" sz="1200" b="1" dirty="0" smtClean="0"/>
              <a:t>اكاديمية الاجنحة الفضية للطيران , اكاديمية بولندية متخصصة في مجال الطيران المدني و خدماته كافة بما في ذلك اعداد و تدريب الشباب من كلا الجنسين للحصول على ليسانس ورخصة طيار مدني و طيار </a:t>
            </a:r>
            <a:r>
              <a:rPr lang="ar-IQ" sz="1200" b="1" dirty="0"/>
              <a:t>تجاري على الطائرات ذات الجناح الثابت و الطائرات المروحية, </a:t>
            </a:r>
            <a:r>
              <a:rPr lang="ar-IQ" sz="1200" b="1" dirty="0" smtClean="0"/>
              <a:t>واعداد المضيفات والمضيفين , و انشاء و صيانة المطارات وكل مايتعلق بخدماتها , بما في ذلك  الخدمات الارضية والسيطرة الجوية . </a:t>
            </a:r>
            <a:endParaRPr lang="en-US" sz="1200" b="1" dirty="0"/>
          </a:p>
        </p:txBody>
      </p:sp>
      <p:sp>
        <p:nvSpPr>
          <p:cNvPr id="20" name="TextBox 19"/>
          <p:cNvSpPr txBox="1"/>
          <p:nvPr/>
        </p:nvSpPr>
        <p:spPr>
          <a:xfrm>
            <a:off x="6892018" y="2608298"/>
            <a:ext cx="1589314" cy="400110"/>
          </a:xfrm>
          <a:prstGeom prst="rect">
            <a:avLst/>
          </a:prstGeom>
          <a:scene3d>
            <a:camera prst="orthographicFront"/>
            <a:lightRig rig="threePt" dir="t"/>
          </a:scene3d>
          <a:sp3d>
            <a:bevelT prst="convex"/>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ar-IQ" sz="2000" b="1" dirty="0" smtClean="0">
                <a:solidFill>
                  <a:srgbClr val="002060"/>
                </a:solidFill>
              </a:rPr>
              <a:t>التميز هدفنا </a:t>
            </a:r>
            <a:endParaRPr lang="en-US" sz="2000" b="1" dirty="0">
              <a:solidFill>
                <a:srgbClr val="002060"/>
              </a:solidFill>
            </a:endParaRPr>
          </a:p>
        </p:txBody>
      </p:sp>
      <p:sp>
        <p:nvSpPr>
          <p:cNvPr id="22" name="TextBox 21"/>
          <p:cNvSpPr txBox="1"/>
          <p:nvPr/>
        </p:nvSpPr>
        <p:spPr>
          <a:xfrm>
            <a:off x="6431394" y="2986537"/>
            <a:ext cx="2510561" cy="1754326"/>
          </a:xfrm>
          <a:prstGeom prst="rect">
            <a:avLst/>
          </a:prstGeom>
          <a:noFill/>
        </p:spPr>
        <p:txBody>
          <a:bodyPr wrap="square" rtlCol="0">
            <a:spAutoFit/>
          </a:bodyPr>
          <a:lstStyle/>
          <a:p>
            <a:pPr algn="just" rtl="1"/>
            <a:r>
              <a:rPr lang="en-US" sz="1200" b="1" dirty="0" smtClean="0"/>
              <a:t>1</a:t>
            </a:r>
            <a:r>
              <a:rPr lang="ar-IQ" sz="1200" b="1" dirty="0" smtClean="0"/>
              <a:t>- تؤهل الاكاديمية الطلبة الطيارين للحصول على ليسانس (رخصة طيران) تمنحها مؤسسة الطيران المدني البولندية الرسمية و معترف بها في جميع دول الاتحاد الاوربي . </a:t>
            </a:r>
          </a:p>
          <a:p>
            <a:pPr algn="just" rtl="1"/>
            <a:r>
              <a:rPr lang="en-US" sz="1200" b="1" dirty="0" smtClean="0"/>
              <a:t>2</a:t>
            </a:r>
            <a:r>
              <a:rPr lang="ar-IQ" sz="1200" b="1" dirty="0" smtClean="0"/>
              <a:t>- مدة الدراسة مابين </a:t>
            </a:r>
            <a:r>
              <a:rPr lang="pl-PL" sz="1200" b="1" dirty="0" smtClean="0"/>
              <a:t>24</a:t>
            </a:r>
            <a:r>
              <a:rPr lang="ar-IQ" sz="1200" b="1" dirty="0" smtClean="0"/>
              <a:t> الى </a:t>
            </a:r>
            <a:r>
              <a:rPr lang="en-US" sz="1200" b="1" dirty="0" smtClean="0"/>
              <a:t>30</a:t>
            </a:r>
            <a:r>
              <a:rPr lang="ar-IQ" sz="1200" b="1" dirty="0" smtClean="0"/>
              <a:t> شهر حسب قدرات ومهارات الطالب .</a:t>
            </a:r>
          </a:p>
          <a:p>
            <a:pPr algn="just" rtl="1"/>
            <a:r>
              <a:rPr lang="en-US" sz="1200" b="1" dirty="0" smtClean="0"/>
              <a:t>3</a:t>
            </a:r>
            <a:r>
              <a:rPr lang="ar-IQ" sz="1200" b="1" dirty="0" smtClean="0"/>
              <a:t>- الاجور الدراسية  تقل بنسبة </a:t>
            </a:r>
            <a:r>
              <a:rPr lang="en-US" sz="1200" b="1" dirty="0" smtClean="0"/>
              <a:t>30</a:t>
            </a:r>
            <a:r>
              <a:rPr lang="ar-IQ" sz="1200" b="1" dirty="0" smtClean="0"/>
              <a:t> الى </a:t>
            </a:r>
            <a:r>
              <a:rPr lang="en-US" sz="1200" b="1" dirty="0" smtClean="0"/>
              <a:t>40</a:t>
            </a:r>
            <a:r>
              <a:rPr lang="ar-IQ" sz="1200" b="1" dirty="0" smtClean="0"/>
              <a:t> بالمائة  عن اكاديميات الطيران الاحرى في هولندا وبريطانيا وفرنسا وامريكا والاردن . </a:t>
            </a:r>
            <a:endParaRPr lang="en-US" sz="1200" b="1" dirty="0"/>
          </a:p>
        </p:txBody>
      </p:sp>
      <p:sp>
        <p:nvSpPr>
          <p:cNvPr id="23" name="TextBox 22"/>
          <p:cNvSpPr txBox="1"/>
          <p:nvPr/>
        </p:nvSpPr>
        <p:spPr>
          <a:xfrm>
            <a:off x="6499354" y="4762734"/>
            <a:ext cx="2251884"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ar-IQ" b="1" dirty="0" smtClean="0">
                <a:solidFill>
                  <a:schemeClr val="tx1"/>
                </a:solidFill>
              </a:rPr>
              <a:t>المهنية عنوان نجاحنا </a:t>
            </a:r>
            <a:endParaRPr lang="en-US" b="1" dirty="0">
              <a:solidFill>
                <a:schemeClr val="tx1"/>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4" name="Object 3"/>
          <p:cNvGraphicFramePr>
            <a:graphicFrameLocks noChangeAspect="1"/>
          </p:cNvGraphicFramePr>
          <p:nvPr>
            <p:extLst>
              <p:ext uri="{D42A27DB-BD31-4B8C-83A1-F6EECF244321}">
                <p14:modId xmlns:p14="http://schemas.microsoft.com/office/powerpoint/2010/main" val="480398963"/>
              </p:ext>
            </p:extLst>
          </p:nvPr>
        </p:nvGraphicFramePr>
        <p:xfrm>
          <a:off x="3397159" y="96546"/>
          <a:ext cx="2095500" cy="914400"/>
        </p:xfrm>
        <a:graphic>
          <a:graphicData uri="http://schemas.openxmlformats.org/presentationml/2006/ole">
            <mc:AlternateContent xmlns:mc="http://schemas.openxmlformats.org/markup-compatibility/2006">
              <mc:Choice xmlns:v="urn:schemas-microsoft-com:vml" Requires="v">
                <p:oleObj spid="_x0000_s1045" name="Bitmapafbeelding" r:id="rId5" imgW="14180952" imgH="4123810" progId="Paint.Picture">
                  <p:embed/>
                </p:oleObj>
              </mc:Choice>
              <mc:Fallback>
                <p:oleObj name="Bitmapafbeelding" r:id="rId5" imgW="14180952" imgH="4123810" progId="Paint.Picture">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7159" y="96546"/>
                        <a:ext cx="20955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67806256"/>
      </p:ext>
    </p:extLst>
  </p:cSld>
  <p:clrMapOvr>
    <a:masterClrMapping/>
  </p:clrMapOvr>
  <mc:AlternateContent xmlns:mc="http://schemas.openxmlformats.org/markup-compatibility/2006" xmlns:p14="http://schemas.microsoft.com/office/powerpoint/2010/main">
    <mc:Choice Requires="p14">
      <p:transition spd="slow" p14:dur="2500">
        <p:dissolve/>
        <p:sndAc>
          <p:stSnd>
            <p:snd r:embed="rId3" name="applause.wav"/>
          </p:stSnd>
        </p:sndAc>
      </p:transition>
    </mc:Choice>
    <mc:Fallback xmlns="">
      <p:transition spd="slow">
        <p:dissolve/>
        <p:sndAc>
          <p:stSnd>
            <p:snd r:embed="rId7"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9043" y="457200"/>
            <a:ext cx="248786" cy="369332"/>
          </a:xfrm>
          <a:prstGeom prst="rect">
            <a:avLst/>
          </a:prstGeom>
        </p:spPr>
        <p:txBody>
          <a:bodyPr wrap="none">
            <a:spAutoFit/>
          </a:bodyPr>
          <a:lstStyle/>
          <a:p>
            <a:r>
              <a:rPr lang="ar-IQ" dirty="0" smtClean="0"/>
              <a:t> </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117918"/>
            <a:ext cx="2514600" cy="1047896"/>
          </a:xfrm>
          <a:prstGeom prst="rect">
            <a:avLst/>
          </a:prstGeom>
          <a:scene3d>
            <a:camera prst="orthographicFront"/>
            <a:lightRig rig="threePt" dir="t"/>
          </a:scene3d>
          <a:sp3d>
            <a:bevelT prst="convex"/>
          </a:sp3d>
        </p:spPr>
      </p:pic>
      <p:sp>
        <p:nvSpPr>
          <p:cNvPr id="6" name="Rectangle 5"/>
          <p:cNvSpPr/>
          <p:nvPr/>
        </p:nvSpPr>
        <p:spPr>
          <a:xfrm>
            <a:off x="6457507" y="1505301"/>
            <a:ext cx="2438400" cy="2677656"/>
          </a:xfrm>
          <a:prstGeom prst="rect">
            <a:avLst/>
          </a:prstGeom>
        </p:spPr>
        <p:txBody>
          <a:bodyPr wrap="square">
            <a:spAutoFit/>
          </a:bodyPr>
          <a:lstStyle/>
          <a:p>
            <a:pPr algn="just" rtl="1"/>
            <a:r>
              <a:rPr lang="ar-IQ" sz="1200" b="1" dirty="0" smtClean="0"/>
              <a:t>أكاديمية الاجنحة الفضية للطيران تدخل عالم وتاريخ الطيران المدني من اوسع ابوابه  كأول أكاديمية طيران تهتم بأبناء العالم العربي والشرق الاوسط في أوربا و ذلك من خلال العمل والتعاقد مع معاهد  واكاديميات  و مؤسسات طيران معتمدة من سلطة الطيران المدني للاتحاد الاوربي وتطبق المعايير  الدولية  في منح رخصة الطيران وفق برنامج </a:t>
            </a:r>
            <a:r>
              <a:rPr lang="en-US" sz="1200" b="1" dirty="0" smtClean="0"/>
              <a:t>EASA</a:t>
            </a:r>
            <a:r>
              <a:rPr lang="ar-IQ" sz="1200" b="1" dirty="0" smtClean="0"/>
              <a:t>الذي تعتمده جميع اكاديميات الطيران في دول الاتحاد الاوربي وهو ملزم لها . والحاصل على رخصة </a:t>
            </a:r>
            <a:r>
              <a:rPr lang="en-US" sz="1200" b="1" dirty="0" smtClean="0"/>
              <a:t>EASA</a:t>
            </a:r>
            <a:r>
              <a:rPr lang="ar-IQ" sz="1200" b="1" dirty="0" smtClean="0"/>
              <a:t>يمكنه العمل لدى جميع شركات الطيران. وتأهيل الراغبين من كلا الجنسين للدخول في عالم الطيران كونها مهنة راقية وذات مردود مالي ومعنوي كبير </a:t>
            </a:r>
            <a:endParaRPr lang="en-US" sz="1200" b="1" dirty="0"/>
          </a:p>
        </p:txBody>
      </p:sp>
      <p:sp>
        <p:nvSpPr>
          <p:cNvPr id="7" name="Rectangle 6"/>
          <p:cNvSpPr/>
          <p:nvPr/>
        </p:nvSpPr>
        <p:spPr>
          <a:xfrm>
            <a:off x="6533707" y="4282746"/>
            <a:ext cx="2286000" cy="584775"/>
          </a:xfrm>
          <a:prstGeom prst="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ar-IQ" sz="1600" b="1" dirty="0" smtClean="0"/>
              <a:t>الخدمات التي تقدمها أكاديمية الاجنحة الفضية للطيران هي: </a:t>
            </a:r>
            <a:endParaRPr lang="en-US" sz="1600" b="1" dirty="0"/>
          </a:p>
        </p:txBody>
      </p:sp>
      <p:sp>
        <p:nvSpPr>
          <p:cNvPr id="8" name="Rectangle 7"/>
          <p:cNvSpPr/>
          <p:nvPr/>
        </p:nvSpPr>
        <p:spPr>
          <a:xfrm>
            <a:off x="3311466" y="1613022"/>
            <a:ext cx="2921150" cy="1446550"/>
          </a:xfrm>
          <a:prstGeom prst="rect">
            <a:avLst/>
          </a:prstGeom>
        </p:spPr>
        <p:txBody>
          <a:bodyPr wrap="square">
            <a:spAutoFit/>
          </a:bodyPr>
          <a:lstStyle/>
          <a:p>
            <a:pPr algn="just" rtl="1"/>
            <a:r>
              <a:rPr lang="en-US" sz="1400" dirty="0" smtClean="0"/>
              <a:t>2</a:t>
            </a:r>
            <a:r>
              <a:rPr lang="ar-IQ" sz="1400" dirty="0" smtClean="0"/>
              <a:t> </a:t>
            </a:r>
            <a:r>
              <a:rPr lang="ar-IQ" sz="1400" b="1" dirty="0" smtClean="0"/>
              <a:t>- </a:t>
            </a:r>
            <a:r>
              <a:rPr lang="ar-IQ" sz="1200" b="1" dirty="0" smtClean="0"/>
              <a:t>تعمل الاكاديمية على توفير مسار وظيفي للطلبة الخريجين من خلال الشراكة مع شركات الطيران المحلية والاقليمية والدولية وبالتعاون مع مختلف المؤسسات ذات الصلة بقطاع النقل الجوي والبنوك والمؤسسات المتخصصة في تنمية الموارد البشرية , وشركات النقل الجوي الناشئة كون العراق بلد كبير وواسع وبحاجة الى عدة شركات للنقل الجوي</a:t>
            </a:r>
            <a:r>
              <a:rPr lang="ar-IQ" sz="1400" b="1" dirty="0" smtClean="0"/>
              <a:t>.</a:t>
            </a:r>
            <a:endParaRPr lang="ar-IQ" sz="1400" b="1" dirty="0"/>
          </a:p>
        </p:txBody>
      </p:sp>
      <p:sp>
        <p:nvSpPr>
          <p:cNvPr id="9" name="Rectangle 8"/>
          <p:cNvSpPr/>
          <p:nvPr/>
        </p:nvSpPr>
        <p:spPr>
          <a:xfrm>
            <a:off x="3275049" y="3090350"/>
            <a:ext cx="2957567" cy="2185214"/>
          </a:xfrm>
          <a:prstGeom prst="rect">
            <a:avLst/>
          </a:prstGeom>
        </p:spPr>
        <p:txBody>
          <a:bodyPr wrap="square">
            <a:spAutoFit/>
          </a:bodyPr>
          <a:lstStyle/>
          <a:p>
            <a:pPr algn="just" rtl="1"/>
            <a:r>
              <a:rPr lang="en-US" sz="1400" dirty="0" smtClean="0"/>
              <a:t>3</a:t>
            </a:r>
            <a:r>
              <a:rPr lang="ar-IQ" sz="1400" dirty="0" smtClean="0"/>
              <a:t>- </a:t>
            </a:r>
            <a:r>
              <a:rPr lang="ar-IQ" sz="1200" b="1" dirty="0" smtClean="0">
                <a:cs typeface="+mj-cs"/>
              </a:rPr>
              <a:t>توفر الاكاديمية اماكن سكن للطلبة المقبولون بالدراسة في أكاديمية الاجنحة الفضية للطيران وبتكاليف مناسبة بعدها يخير الطالب بين الاستمرار في السكن على حسابه او ينتقل لمكان اخر حسب رغبته  .</a:t>
            </a:r>
          </a:p>
          <a:p>
            <a:pPr algn="just" rtl="1"/>
            <a:r>
              <a:rPr lang="en-US" sz="1200" b="1" dirty="0" smtClean="0">
                <a:cs typeface="+mj-cs"/>
              </a:rPr>
              <a:t>4</a:t>
            </a:r>
            <a:r>
              <a:rPr lang="ar-IQ" sz="1200" b="1" dirty="0" smtClean="0">
                <a:cs typeface="+mj-cs"/>
              </a:rPr>
              <a:t>- توفر الأكاديمية تامين صحي للدارسين خلال فترة الدراسة وباسعار مناسبة</a:t>
            </a:r>
          </a:p>
          <a:p>
            <a:pPr algn="just" rtl="1"/>
            <a:r>
              <a:rPr lang="en-US" sz="1200" b="1" dirty="0" smtClean="0">
                <a:cs typeface="+mj-cs"/>
              </a:rPr>
              <a:t>5</a:t>
            </a:r>
            <a:r>
              <a:rPr lang="ar-IQ" sz="1200" b="1" dirty="0" smtClean="0">
                <a:cs typeface="+mj-cs"/>
              </a:rPr>
              <a:t>- تعمل الاكاديمية على استحصال تأشيرة الدخول الى دولة بولندا , و البدء ببرنامج اللغة اولا وبعد الحصول على شهادة كفاءة باللغة الإنكليزية يبدأ البرنامج النظري ومن ثم العملي بشكل مستمر و شامل ولا توجد عطل اثناء فترة الدراسة عدى العطل الرسمية </a:t>
            </a:r>
            <a:r>
              <a:rPr lang="ar-IQ" sz="1400" b="1" dirty="0" smtClean="0"/>
              <a:t>.</a:t>
            </a:r>
            <a:endParaRPr lang="ar-IQ" sz="1400" b="1" dirty="0"/>
          </a:p>
        </p:txBody>
      </p:sp>
      <p:sp>
        <p:nvSpPr>
          <p:cNvPr id="10" name="Rectangle 9"/>
          <p:cNvSpPr/>
          <p:nvPr/>
        </p:nvSpPr>
        <p:spPr>
          <a:xfrm>
            <a:off x="6533707" y="4867521"/>
            <a:ext cx="2438400" cy="1631216"/>
          </a:xfrm>
          <a:prstGeom prst="rect">
            <a:avLst/>
          </a:prstGeom>
        </p:spPr>
        <p:txBody>
          <a:bodyPr wrap="square">
            <a:spAutoFit/>
          </a:bodyPr>
          <a:lstStyle/>
          <a:p>
            <a:pPr algn="just" rtl="1"/>
            <a:r>
              <a:rPr lang="en-US" sz="1400" dirty="0" smtClean="0"/>
              <a:t>1</a:t>
            </a:r>
            <a:r>
              <a:rPr lang="ar-IQ" sz="1400" dirty="0" smtClean="0"/>
              <a:t>- </a:t>
            </a:r>
            <a:r>
              <a:rPr lang="ar-IQ" sz="1200" b="1" dirty="0" smtClean="0"/>
              <a:t>ا</a:t>
            </a:r>
            <a:r>
              <a:rPr lang="ar-IQ" sz="1200" b="1" dirty="0"/>
              <a:t>ل</a:t>
            </a:r>
            <a:r>
              <a:rPr lang="ar-IQ" sz="1200" b="1" dirty="0" smtClean="0"/>
              <a:t>نمو الهائل و المتوقع عالميا في الطلب على الطيارين وطاقم الطائرات , وضع الاكاديمية في مرتبة متقدمة من حيث الاختيار لهذا المجال ووضع لها اولويات مهمة في مقدمتها اللغة الجوية والاسس النظرية ثم الولوج في عالم الطيران من خلال الدراسة والتدريب و الاعداد الجيد بأحدث الوسائل التعليمية نظريا وعمليا </a:t>
            </a:r>
            <a:r>
              <a:rPr lang="ar-IQ" sz="1400" dirty="0" smtClean="0"/>
              <a:t>.</a:t>
            </a:r>
            <a:endParaRPr lang="ar-IQ" sz="1400" dirty="0"/>
          </a:p>
        </p:txBody>
      </p:sp>
      <p:sp>
        <p:nvSpPr>
          <p:cNvPr id="11" name="Rectangle 10"/>
          <p:cNvSpPr/>
          <p:nvPr/>
        </p:nvSpPr>
        <p:spPr>
          <a:xfrm>
            <a:off x="1616233" y="1608774"/>
            <a:ext cx="1242648" cy="338554"/>
          </a:xfrm>
          <a:prstGeom prst="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ar-IQ" sz="1600" b="1" dirty="0" smtClean="0"/>
              <a:t>شروط القبول : </a:t>
            </a:r>
            <a:endParaRPr lang="ar-IQ" sz="1600" b="1" dirty="0"/>
          </a:p>
        </p:txBody>
      </p:sp>
      <p:sp>
        <p:nvSpPr>
          <p:cNvPr id="12" name="Rectangle 11"/>
          <p:cNvSpPr/>
          <p:nvPr/>
        </p:nvSpPr>
        <p:spPr>
          <a:xfrm>
            <a:off x="200413" y="1919285"/>
            <a:ext cx="2884800" cy="2954655"/>
          </a:xfrm>
          <a:prstGeom prst="rect">
            <a:avLst/>
          </a:prstGeom>
        </p:spPr>
        <p:txBody>
          <a:bodyPr wrap="square">
            <a:spAutoFit/>
          </a:bodyPr>
          <a:lstStyle/>
          <a:p>
            <a:pPr algn="r" rtl="1"/>
            <a:r>
              <a:rPr lang="ar-IQ" sz="1200" b="1" dirty="0" smtClean="0">
                <a:cs typeface="+mj-cs"/>
              </a:rPr>
              <a:t>1-ان لايقل عمر المتقدم عن 18 سنة.</a:t>
            </a:r>
          </a:p>
          <a:p>
            <a:pPr algn="r" rtl="1"/>
            <a:r>
              <a:rPr lang="ar-IQ" sz="1200" b="1" dirty="0" smtClean="0">
                <a:cs typeface="+mj-cs"/>
              </a:rPr>
              <a:t>2-حاصل على شهادة الثانوية العامة </a:t>
            </a:r>
            <a:r>
              <a:rPr lang="en-US" sz="1200" b="1" dirty="0" smtClean="0">
                <a:cs typeface="+mj-cs"/>
              </a:rPr>
              <a:t> </a:t>
            </a:r>
            <a:r>
              <a:rPr lang="ar-IQ" sz="1200" b="1" dirty="0" smtClean="0">
                <a:cs typeface="+mj-cs"/>
              </a:rPr>
              <a:t>الفرع العلمي(بكلوريا) او مايعادلها على الاقل</a:t>
            </a:r>
            <a:r>
              <a:rPr lang="en-US" sz="1200" b="1" dirty="0" smtClean="0">
                <a:cs typeface="+mj-cs"/>
              </a:rPr>
              <a:t> </a:t>
            </a:r>
            <a:r>
              <a:rPr lang="ar-IQ" sz="1200" b="1" dirty="0" smtClean="0">
                <a:cs typeface="+mj-cs"/>
              </a:rPr>
              <a:t> .</a:t>
            </a:r>
          </a:p>
          <a:p>
            <a:pPr algn="r" rtl="1"/>
            <a:r>
              <a:rPr lang="ar-IQ" sz="1200" b="1" dirty="0" smtClean="0">
                <a:cs typeface="+mj-cs"/>
              </a:rPr>
              <a:t>3-ان تكن لدية شهادة صحية  تثبت سلامته الصحية والبدنية كونه يصلح لمهنة الطيران .</a:t>
            </a:r>
          </a:p>
          <a:p>
            <a:pPr algn="r" rtl="1"/>
            <a:r>
              <a:rPr lang="ar-IQ" sz="1200" b="1" dirty="0" smtClean="0">
                <a:cs typeface="+mj-cs"/>
              </a:rPr>
              <a:t>4-الموافقة الخطية على شروط الضمان المالي الخاصة بالتسجيل في الاكادمية </a:t>
            </a:r>
            <a:r>
              <a:rPr lang="en-US" sz="1200" b="1" dirty="0" smtClean="0">
                <a:cs typeface="+mj-cs"/>
              </a:rPr>
              <a:t>.</a:t>
            </a:r>
          </a:p>
          <a:p>
            <a:pPr algn="r" rtl="1"/>
            <a:r>
              <a:rPr lang="ar-IQ" sz="1200" b="1" dirty="0">
                <a:solidFill>
                  <a:prstClr val="black"/>
                </a:solidFill>
                <a:cs typeface="+mj-cs"/>
              </a:rPr>
              <a:t>ملاحظة: تتعهد الاكاديمية معادلة شهادة </a:t>
            </a:r>
            <a:r>
              <a:rPr lang="en-US" sz="1200" b="1" dirty="0">
                <a:solidFill>
                  <a:prstClr val="black"/>
                </a:solidFill>
                <a:cs typeface="+mj-cs"/>
              </a:rPr>
              <a:t> </a:t>
            </a:r>
            <a:r>
              <a:rPr lang="ar-IQ" sz="1200" b="1" dirty="0">
                <a:solidFill>
                  <a:prstClr val="black"/>
                </a:solidFill>
                <a:cs typeface="+mj-cs"/>
              </a:rPr>
              <a:t>   </a:t>
            </a:r>
            <a:r>
              <a:rPr lang="en-US" sz="1200" b="1" dirty="0" smtClean="0">
                <a:solidFill>
                  <a:prstClr val="black"/>
                </a:solidFill>
                <a:cs typeface="+mj-cs"/>
              </a:rPr>
              <a:t>EASA </a:t>
            </a:r>
            <a:r>
              <a:rPr lang="ar-IQ" sz="1200" b="1" dirty="0" smtClean="0">
                <a:solidFill>
                  <a:prstClr val="black"/>
                </a:solidFill>
                <a:cs typeface="+mj-cs"/>
              </a:rPr>
              <a:t>لدى </a:t>
            </a:r>
            <a:r>
              <a:rPr lang="ar-IQ" sz="1200" b="1" dirty="0">
                <a:solidFill>
                  <a:prstClr val="black"/>
                </a:solidFill>
                <a:cs typeface="+mj-cs"/>
              </a:rPr>
              <a:t>سلطة </a:t>
            </a:r>
            <a:r>
              <a:rPr lang="ar-IQ" sz="1200" b="1" dirty="0" smtClean="0">
                <a:solidFill>
                  <a:prstClr val="black"/>
                </a:solidFill>
                <a:cs typeface="+mj-cs"/>
              </a:rPr>
              <a:t>الطيران </a:t>
            </a:r>
            <a:r>
              <a:rPr lang="ar-IQ" sz="1200" b="1" dirty="0">
                <a:solidFill>
                  <a:prstClr val="black"/>
                </a:solidFill>
                <a:cs typeface="+mj-cs"/>
              </a:rPr>
              <a:t>المدني على ان يتحمل المعني اجور </a:t>
            </a:r>
            <a:r>
              <a:rPr lang="ar-IQ" sz="1200" b="1">
                <a:solidFill>
                  <a:prstClr val="black"/>
                </a:solidFill>
                <a:cs typeface="+mj-cs"/>
              </a:rPr>
              <a:t>الاختبار </a:t>
            </a:r>
            <a:r>
              <a:rPr lang="ar-IQ" sz="1200" b="1" smtClean="0">
                <a:solidFill>
                  <a:prstClr val="black"/>
                </a:solidFill>
                <a:cs typeface="+mj-cs"/>
              </a:rPr>
              <a:t>والمعادلة.يحصل </a:t>
            </a:r>
            <a:r>
              <a:rPr lang="ar-IQ" sz="1200" b="1" dirty="0" smtClean="0">
                <a:solidFill>
                  <a:prstClr val="black"/>
                </a:solidFill>
                <a:cs typeface="+mj-cs"/>
              </a:rPr>
              <a:t>الطالب على شهادة من سلطة الطيران المدني:</a:t>
            </a:r>
          </a:p>
          <a:p>
            <a:pPr algn="ctr" rtl="1"/>
            <a:r>
              <a:rPr lang="en-US" sz="1200" b="1" dirty="0" smtClean="0">
                <a:solidFill>
                  <a:prstClr val="black"/>
                </a:solidFill>
                <a:cs typeface="+mj-cs"/>
              </a:rPr>
              <a:t>Civil Aviation Authority </a:t>
            </a:r>
          </a:p>
          <a:p>
            <a:pPr algn="ctr" rtl="1"/>
            <a:r>
              <a:rPr lang="en-US" sz="1400" b="1" dirty="0" smtClean="0">
                <a:solidFill>
                  <a:prstClr val="black"/>
                </a:solidFill>
                <a:cs typeface="+mj-cs"/>
              </a:rPr>
              <a:t>EUROPEAN UNION</a:t>
            </a:r>
          </a:p>
          <a:p>
            <a:pPr algn="ctr" rtl="1"/>
            <a:r>
              <a:rPr lang="en-US" sz="1400" b="1" dirty="0" smtClean="0">
                <a:solidFill>
                  <a:prstClr val="black"/>
                </a:solidFill>
                <a:cs typeface="+mj-cs"/>
              </a:rPr>
              <a:t>FLIGHT CREW LICENCE </a:t>
            </a:r>
          </a:p>
          <a:p>
            <a:pPr algn="ctr" rtl="1"/>
            <a:r>
              <a:rPr lang="ar-IQ" sz="1400" b="1" dirty="0" smtClean="0">
                <a:cs typeface="+mj-cs"/>
              </a:rPr>
              <a:t> </a:t>
            </a:r>
            <a:r>
              <a:rPr lang="en-US" sz="1400" b="1" dirty="0" smtClean="0">
                <a:cs typeface="+mj-cs"/>
              </a:rPr>
              <a:t>EASA</a:t>
            </a:r>
            <a:endParaRPr lang="en-US" sz="1400" b="1" dirty="0">
              <a:cs typeface="+mj-cs"/>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3436" y="5460228"/>
            <a:ext cx="2618297" cy="1245371"/>
          </a:xfrm>
          <a:prstGeom prst="ellipse">
            <a:avLst/>
          </a:prstGeom>
          <a:ln>
            <a:noFill/>
          </a:ln>
          <a:effectLst>
            <a:softEdge rad="112500"/>
          </a:effectLst>
        </p:spPr>
      </p:pic>
      <p:sp>
        <p:nvSpPr>
          <p:cNvPr id="15" name="TextBox 14"/>
          <p:cNvSpPr txBox="1"/>
          <p:nvPr/>
        </p:nvSpPr>
        <p:spPr>
          <a:xfrm>
            <a:off x="314155" y="5460228"/>
            <a:ext cx="2771058" cy="1169551"/>
          </a:xfrm>
          <a:prstGeom prst="rect">
            <a:avLst/>
          </a:prstGeom>
          <a:noFill/>
        </p:spPr>
        <p:txBody>
          <a:bodyPr wrap="square" rtlCol="0">
            <a:spAutoFit/>
          </a:bodyPr>
          <a:lstStyle/>
          <a:p>
            <a:endParaRPr lang="en-US" sz="1400" dirty="0" smtClean="0"/>
          </a:p>
          <a:p>
            <a:r>
              <a:rPr lang="en-US" sz="1400" dirty="0" smtClean="0"/>
              <a:t>Silverwingsflight-edu@gmail.com</a:t>
            </a:r>
            <a:endParaRPr lang="en-US" sz="1400" dirty="0" smtClean="0"/>
          </a:p>
          <a:p>
            <a:r>
              <a:rPr lang="en-US" sz="1400" dirty="0" smtClean="0"/>
              <a:t>Mobile : </a:t>
            </a:r>
          </a:p>
          <a:p>
            <a:pPr lvl="0"/>
            <a:r>
              <a:rPr lang="en-US" sz="1400" dirty="0" smtClean="0"/>
              <a:t>+48 730 212 022,</a:t>
            </a:r>
            <a:r>
              <a:rPr lang="en-US" sz="1400" dirty="0">
                <a:solidFill>
                  <a:prstClr val="black"/>
                </a:solidFill>
              </a:rPr>
              <a:t> +48 539 300 406 </a:t>
            </a:r>
          </a:p>
          <a:p>
            <a:endParaRPr lang="en-US" sz="1400" dirty="0" smtClean="0"/>
          </a:p>
        </p:txBody>
      </p:sp>
      <p:sp>
        <p:nvSpPr>
          <p:cNvPr id="16" name="Rectangle 15"/>
          <p:cNvSpPr/>
          <p:nvPr/>
        </p:nvSpPr>
        <p:spPr>
          <a:xfrm>
            <a:off x="282752" y="4906232"/>
            <a:ext cx="2514600" cy="523220"/>
          </a:xfrm>
          <a:prstGeom prst="rect">
            <a:avLst/>
          </a:prstGeom>
        </p:spPr>
        <p:txBody>
          <a:bodyPr wrap="square">
            <a:spAutoFit/>
          </a:bodyPr>
          <a:lstStyle/>
          <a:p>
            <a:r>
              <a:rPr lang="en-US" sz="1400" b="1" i="1" dirty="0" err="1">
                <a:solidFill>
                  <a:srgbClr val="002060"/>
                </a:solidFill>
              </a:rPr>
              <a:t>Silverwings</a:t>
            </a:r>
            <a:r>
              <a:rPr lang="en-US" sz="1400" b="1" i="1" dirty="0">
                <a:solidFill>
                  <a:srgbClr val="002060"/>
                </a:solidFill>
              </a:rPr>
              <a:t> Flight </a:t>
            </a:r>
            <a:r>
              <a:rPr lang="en-US" sz="1400" b="1" i="1" dirty="0" smtClean="0">
                <a:solidFill>
                  <a:srgbClr val="002060"/>
                </a:solidFill>
              </a:rPr>
              <a:t>Academy</a:t>
            </a:r>
            <a:endParaRPr lang="en-US" sz="1400" b="1" i="1" dirty="0">
              <a:solidFill>
                <a:srgbClr val="002060"/>
              </a:solidFill>
            </a:endParaRPr>
          </a:p>
          <a:p>
            <a:r>
              <a:rPr lang="en-US" sz="1400" b="1" i="1" dirty="0" smtClean="0">
                <a:solidFill>
                  <a:srgbClr val="002060"/>
                </a:solidFill>
              </a:rPr>
              <a:t>02-956 </a:t>
            </a:r>
            <a:r>
              <a:rPr lang="en-US" sz="1400" b="1" i="1" dirty="0">
                <a:solidFill>
                  <a:srgbClr val="002060"/>
                </a:solidFill>
              </a:rPr>
              <a:t>Warsaw . Poland</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3083" y="296307"/>
            <a:ext cx="1201737"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18" name="Object 17"/>
          <p:cNvGraphicFramePr>
            <a:graphicFrameLocks noChangeAspect="1"/>
          </p:cNvGraphicFramePr>
          <p:nvPr>
            <p:extLst>
              <p:ext uri="{D42A27DB-BD31-4B8C-83A1-F6EECF244321}">
                <p14:modId xmlns:p14="http://schemas.microsoft.com/office/powerpoint/2010/main" val="490635707"/>
              </p:ext>
            </p:extLst>
          </p:nvPr>
        </p:nvGraphicFramePr>
        <p:xfrm>
          <a:off x="6628957" y="294535"/>
          <a:ext cx="2095500" cy="914400"/>
        </p:xfrm>
        <a:graphic>
          <a:graphicData uri="http://schemas.openxmlformats.org/presentationml/2006/ole">
            <mc:AlternateContent xmlns:mc="http://schemas.openxmlformats.org/markup-compatibility/2006">
              <mc:Choice xmlns:v="urn:schemas-microsoft-com:vml" Requires="v">
                <p:oleObj spid="_x0000_s2073" name="Bitmapafbeelding" r:id="rId7" imgW="14180952" imgH="4123810" progId="Paint.Picture">
                  <p:embed/>
                </p:oleObj>
              </mc:Choice>
              <mc:Fallback>
                <p:oleObj name="Bitmapafbeelding" r:id="rId7" imgW="14180952" imgH="4123810" progId="Paint.Picture">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8957" y="294535"/>
                        <a:ext cx="20955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07738094"/>
      </p:ext>
    </p:extLst>
  </p:cSld>
  <p:clrMapOvr>
    <a:masterClrMapping/>
  </p:clrMapOvr>
  <mc:AlternateContent xmlns:mc="http://schemas.openxmlformats.org/markup-compatibility/2006" xmlns:p14="http://schemas.microsoft.com/office/powerpoint/2010/main">
    <mc:Choice Requires="p14">
      <p:transition spd="slow" p14:dur="2500">
        <p:dissolve/>
        <p:sndAc>
          <p:stSnd>
            <p:snd r:embed="rId3" name="applause.wav"/>
          </p:stSnd>
        </p:sndAc>
      </p:transition>
    </mc:Choice>
    <mc:Fallback xmlns="">
      <p:transition spd="slow">
        <p:dissolve/>
        <p:sndAc>
          <p:stSnd>
            <p:snd r:embed="rId1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1500"/>
                            </p:stCondLst>
                            <p:childTnLst>
                              <p:par>
                                <p:cTn id="18" presetID="18" presetClass="entr" presetSubtype="1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Left)">
                                      <p:cBhvr>
                                        <p:cTn id="20" dur="500"/>
                                        <p:tgtEl>
                                          <p:spTgt spid="10"/>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ppt_y</p:attrName>
                                        </p:attrNameLst>
                                      </p:cBhvr>
                                      <p:tavLst>
                                        <p:tav tm="0">
                                          <p:val>
                                            <p:strVal val="#ppt_y+#ppt_h*1.125000"/>
                                          </p:val>
                                        </p:tav>
                                        <p:tav tm="100000">
                                          <p:val>
                                            <p:strVal val="#ppt_y"/>
                                          </p:val>
                                        </p:tav>
                                      </p:tavLst>
                                    </p:anim>
                                    <p:animEffect transition="in" filter="wipe(up)">
                                      <p:cBhvr>
                                        <p:cTn id="25" dur="500"/>
                                        <p:tgtEl>
                                          <p:spTgt spid="8"/>
                                        </p:tgtEl>
                                      </p:cBhvr>
                                    </p:animEffect>
                                  </p:childTnLst>
                                </p:cTn>
                              </p:par>
                            </p:childTnLst>
                          </p:cTn>
                        </p:par>
                        <p:par>
                          <p:cTn id="26" fill="hold">
                            <p:stCondLst>
                              <p:cond delay="2500"/>
                            </p:stCondLst>
                            <p:childTnLst>
                              <p:par>
                                <p:cTn id="27" presetID="1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p:tgtEl>
                                          <p:spTgt spid="9"/>
                                        </p:tgtEl>
                                        <p:attrNameLst>
                                          <p:attrName>ppt_y</p:attrName>
                                        </p:attrNameLst>
                                      </p:cBhvr>
                                      <p:tavLst>
                                        <p:tav tm="0">
                                          <p:val>
                                            <p:strVal val="#ppt_y+#ppt_h*1.125000"/>
                                          </p:val>
                                        </p:tav>
                                        <p:tav tm="100000">
                                          <p:val>
                                            <p:strVal val="#ppt_y"/>
                                          </p:val>
                                        </p:tav>
                                      </p:tavLst>
                                    </p:anim>
                                    <p:animEffect transition="in" filter="wipe(up)">
                                      <p:cBhvr>
                                        <p:cTn id="30" dur="500"/>
                                        <p:tgtEl>
                                          <p:spTgt spid="9"/>
                                        </p:tgtEl>
                                      </p:cBhvr>
                                    </p:animEffect>
                                  </p:childTnLst>
                                </p:cTn>
                              </p:par>
                            </p:childTnLst>
                          </p:cTn>
                        </p:par>
                        <p:par>
                          <p:cTn id="31" fill="hold">
                            <p:stCondLst>
                              <p:cond delay="3000"/>
                            </p:stCondLst>
                            <p:childTnLst>
                              <p:par>
                                <p:cTn id="32" presetID="55"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strVal val="#ppt_w*0.70"/>
                                          </p:val>
                                        </p:tav>
                                        <p:tav tm="100000">
                                          <p:val>
                                            <p:strVal val="#ppt_w"/>
                                          </p:val>
                                        </p:tav>
                                      </p:tavLst>
                                    </p:anim>
                                    <p:anim calcmode="lin" valueType="num">
                                      <p:cBhvr>
                                        <p:cTn id="35" dur="1000" fill="hold"/>
                                        <p:tgtEl>
                                          <p:spTgt spid="11"/>
                                        </p:tgtEl>
                                        <p:attrNameLst>
                                          <p:attrName>ppt_h</p:attrName>
                                        </p:attrNameLst>
                                      </p:cBhvr>
                                      <p:tavLst>
                                        <p:tav tm="0">
                                          <p:val>
                                            <p:strVal val="#ppt_h"/>
                                          </p:val>
                                        </p:tav>
                                        <p:tav tm="100000">
                                          <p:val>
                                            <p:strVal val="#ppt_h"/>
                                          </p:val>
                                        </p:tav>
                                      </p:tavLst>
                                    </p:anim>
                                    <p:animEffect transition="in" filter="fade">
                                      <p:cBhvr>
                                        <p:cTn id="36" dur="1000"/>
                                        <p:tgtEl>
                                          <p:spTgt spid="11"/>
                                        </p:tgtEl>
                                      </p:cBhvr>
                                    </p:animEffect>
                                  </p:childTnLst>
                                </p:cTn>
                              </p:par>
                            </p:childTnLst>
                          </p:cTn>
                        </p:par>
                        <p:par>
                          <p:cTn id="37" fill="hold">
                            <p:stCondLst>
                              <p:cond delay="4000"/>
                            </p:stCondLst>
                            <p:childTnLst>
                              <p:par>
                                <p:cTn id="38" presetID="6" presetClass="entr" presetSubtype="16"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2000"/>
                                        <p:tgtEl>
                                          <p:spTgt spid="12"/>
                                        </p:tgtEl>
                                      </p:cBhvr>
                                    </p:animEffect>
                                  </p:childTnLst>
                                </p:cTn>
                              </p:par>
                            </p:childTnLst>
                          </p:cTn>
                        </p:par>
                        <p:par>
                          <p:cTn id="41" fill="hold">
                            <p:stCondLst>
                              <p:cond delay="6000"/>
                            </p:stCondLst>
                            <p:childTnLst>
                              <p:par>
                                <p:cTn id="42" presetID="48" presetClass="path" presetSubtype="0" accel="50000" decel="50000" fill="hold" grpId="0" nodeType="afterEffect">
                                  <p:stCondLst>
                                    <p:cond delay="0"/>
                                  </p:stCondLst>
                                  <p:childTnLst>
                                    <p:animMotion origin="layout" path="M 0.15313 -0.0074 C 0.15868 -3.84829E-6 0.1651 0.0074 0.16788 0.01666 C 0.17066 0.02706 0.17205 0.03909 0.17344 0.05135 C 0.175 0.0636 0.17344 0.07378 0.17205 0.08511 C 0.17066 0.09529 0.16858 0.10662 0.16354 0.11587 C 0.15955 0.12512 0.15243 0.13275 0.14479 0.1383 C 0.13767 0.14385 0.12934 0.14778 0.12101 0.1494 C 0.1125 0.15148 0.10417 0.15148 0.09635 0.1494 C 0.08802 0.14778 0.08038 0.14293 0.07413 0.13553 C 0.06771 0.12882 0.06215 0.12049 0.05938 0.11032 C 0.0559 0.10107 0.05451 0.08789 0.05451 0.07748 C 0.05382 0.0673 0.05451 0.05528 0.05799 0.04487 C 0.06146 0.03562 0.06771 0.02799 0.07604 0.02429 C 0.08455 0.02151 0.09306 0.02521 0.09861 0.03192 C 0.10347 0.03839 0.10694 0.04857 0.10764 0.06083 C 0.10764 0.07285 0.10694 0.08419 0.10347 0.09344 C 0.1 0.10269 0.10069 0.10477 0.08663 0.11679 C 0.07413 0.12998 0.06146 0.12604 0.05382 0.1272 C 0.04618 0.1272 0.03976 0.12327 0.03212 0.11957 C 0.02361 0.11494 0.01667 0.10662 0.01163 0.09899 C 0.00677 0.09159 0.00486 0.0821 0.00191 0.0673 C 0 0.05227 0 0.04487 0 0.03354 C 0 0.02221 0 0.0111 0 -3.84829E-6 " pathEditMode="relative" rAng="0" ptsTypes="fffffffffffffffffffffff">
                                      <p:cBhvr>
                                        <p:cTn id="43" dur="2000" fill="hold"/>
                                        <p:tgtEl>
                                          <p:spTgt spid="16"/>
                                        </p:tgtEl>
                                        <p:attrNameLst>
                                          <p:attrName>ppt_x</p:attrName>
                                          <p:attrName>ppt_y</p:attrName>
                                        </p:attrNameLst>
                                      </p:cBhvr>
                                      <p:rCtr x="-6562" y="7932"/>
                                    </p:animMotion>
                                  </p:childTnLst>
                                </p:cTn>
                              </p:par>
                            </p:childTnLst>
                          </p:cTn>
                        </p:par>
                        <p:par>
                          <p:cTn id="44" fill="hold">
                            <p:stCondLst>
                              <p:cond delay="8000"/>
                            </p:stCondLst>
                            <p:childTnLst>
                              <p:par>
                                <p:cTn id="45" presetID="2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edge">
                                      <p:cBhvr>
                                        <p:cTn id="47" dur="2000"/>
                                        <p:tgtEl>
                                          <p:spTgt spid="15"/>
                                        </p:tgtEl>
                                      </p:cBhvr>
                                    </p:animEffect>
                                  </p:childTnLst>
                                </p:cTn>
                              </p:par>
                            </p:childTnLst>
                          </p:cTn>
                        </p:par>
                        <p:par>
                          <p:cTn id="48" fill="hold">
                            <p:stCondLst>
                              <p:cond delay="10000"/>
                            </p:stCondLst>
                            <p:childTnLst>
                              <p:par>
                                <p:cTn id="49" presetID="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0" grpId="0"/>
      <p:bldP spid="11" grpId="0" animBg="1"/>
      <p:bldP spid="12"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2511</TotalTime>
  <Words>946</Words>
  <Application>Microsoft Office PowerPoint</Application>
  <PresentationFormat>Diavoorstelling (4:3)</PresentationFormat>
  <Paragraphs>44</Paragraphs>
  <Slides>2</Slides>
  <Notes>0</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2</vt:i4>
      </vt:variant>
    </vt:vector>
  </HeadingPairs>
  <TitlesOfParts>
    <vt:vector size="4" baseType="lpstr">
      <vt:lpstr>Office Theme</vt:lpstr>
      <vt:lpstr>Bitmapafbeelding</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Gebruiker</cp:lastModifiedBy>
  <cp:revision>112</cp:revision>
  <cp:lastPrinted>2019-02-18T12:00:31Z</cp:lastPrinted>
  <dcterms:created xsi:type="dcterms:W3CDTF">2017-05-22T18:44:24Z</dcterms:created>
  <dcterms:modified xsi:type="dcterms:W3CDTF">2022-12-08T13:37:16Z</dcterms:modified>
</cp:coreProperties>
</file>